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61" r:id="rId3"/>
    <p:sldId id="264" r:id="rId4"/>
    <p:sldId id="279" r:id="rId5"/>
    <p:sldId id="280" r:id="rId6"/>
    <p:sldId id="265" r:id="rId7"/>
    <p:sldId id="274" r:id="rId8"/>
    <p:sldId id="273" r:id="rId9"/>
    <p:sldId id="272" r:id="rId10"/>
    <p:sldId id="271" r:id="rId11"/>
    <p:sldId id="270" r:id="rId12"/>
    <p:sldId id="282" r:id="rId13"/>
    <p:sldId id="283" r:id="rId14"/>
    <p:sldId id="284" r:id="rId15"/>
    <p:sldId id="285" r:id="rId16"/>
    <p:sldId id="289" r:id="rId17"/>
    <p:sldId id="290" r:id="rId18"/>
    <p:sldId id="276" r:id="rId19"/>
    <p:sldId id="277" r:id="rId20"/>
    <p:sldId id="291" r:id="rId21"/>
    <p:sldId id="293" r:id="rId22"/>
    <p:sldId id="278" r:id="rId23"/>
    <p:sldId id="292" r:id="rId24"/>
    <p:sldId id="294" r:id="rId25"/>
    <p:sldId id="286" r:id="rId26"/>
    <p:sldId id="287" r:id="rId27"/>
    <p:sldId id="288" r:id="rId28"/>
    <p:sldId id="269" r:id="rId29"/>
    <p:sldId id="262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0E8B3E-6B07-40E7-8F5D-31FA5E139BD1}" v="501" dt="2022-03-22T08:53:19.559"/>
    <p1510:client id="{730D433D-E90F-4AE3-94FF-D52D8499F800}" v="34" dt="2022-03-22T08:47:43.486"/>
    <p1510:client id="{B951C47C-26E2-41EC-8677-CE5177E2E959}" v="1061" dt="2022-03-22T09:02:46.9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301639-1782-4E18-8E4F-7F25AF117558}" type="datetimeFigureOut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8855DC-CBBA-4E4F-834A-6A5C3027A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2080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4B7236-BC09-4D64-9590-C906D95A32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07986F2-95A1-48CC-9FD2-5EEF696FB3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14C227-10D7-4883-A304-00B06DD48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23A552-04A5-45C9-BCA0-3DD7B44DA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4AA673-18B2-4A41-B572-F8BC208D7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1570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3795F1-F814-451B-81B0-FBEA28425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66F1631-E903-42F5-82BA-94D1FF9BBB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24FB94-3760-4A97-958A-54C60B807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399EF4-0EA2-4E39-ABAC-8DE2EF5FD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BA10BA-1CA9-4D75-9BD0-790F67990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8684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1364ED4-9567-480D-BF83-4DC6010243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E69088-0F5D-44C1-A26A-0B47FBE9D6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6E069F-BD84-4CBD-BDF5-D5BDBCDC1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4DAE4D-F886-4455-86A2-316274134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4B0160-13D4-4B09-8EEA-51DE9AB01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8829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D453E1-FB56-4A58-91D3-3D3993950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7DA79B-2EBE-479A-8263-858C84581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C520C4-60B2-40A8-A6DA-E4F0755206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018" y="652982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82F0A5-D401-4E11-AC64-37C2134E8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04854" y="6492874"/>
            <a:ext cx="4114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7DE3AD-87CD-4948-8DC8-193F45CBD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18782" y="6466896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AFD04418-8DA1-45F8-B114-AE28AC69F5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5426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48DC18-1B17-4B40-80ED-6DFB0D77D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6CBD6C-68F3-4654-8825-A15EC5D1A0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027A05-DDA2-4047-9937-C2C3A5E2C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1DBC7C-24A3-47A6-80A0-26713381D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0A0E44-8DA3-42F7-9C48-CF3BCFFE3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1220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D16377-81D0-4929-9C14-4A9F64188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E9A909-63FC-48A7-B7CD-38DAABE478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E688CB-3088-45E9-8EF9-3260D5BD20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2EAADA-19B8-4AA6-8DE0-68C0A1896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F9DB3E-994F-4499-99D2-100730CF9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B53D738-486A-4809-87A8-90C699416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782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8AB6DF-4442-41F2-8046-CE623012B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AC4098-79B6-48C9-A93B-E218139D7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6C635A3-D284-478F-99E1-DDA74A7937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88C841-4CD0-4EF0-883F-BAE8139B53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0B37FFE-0C18-4525-8A27-1834C8FAA9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A4C17C8-AA5D-47BC-8C93-28683B701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5D2BD37-3556-4FBE-A6AC-DB1EF9DB1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1C0DB6C-C963-4BD9-B7C0-7A93C0FD8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843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792013-7F82-4987-912D-7D0982C87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7E71E4F-1629-4828-B71D-70F6EBD1C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51690DB-0001-472B-B21E-C9FDA84D1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20C57C-013C-4A07-9891-0DD9DD1F8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8204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45EE0C9-162E-421E-B10A-A9D380260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03A45EC-DC55-4337-986F-F95919B7A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DF4D4F-B4D7-4A48-B951-9D0580146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163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2CA9FD-A0A0-40B1-B935-952E6A34E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9D045E-A2BB-4FCA-9FD0-1C939166A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1A5F4B-260D-4CF1-BEF1-E574F281A2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F32857-65E0-47D3-98B6-CE7D7DD4C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7738461-87F7-4633-82F7-4E367C36D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765660-2E73-4B36-8EE9-5C5240567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156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2975A6-D787-4E4C-83BA-966FFF511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C9BD0BE-947A-4DBA-9A70-BBBD9F07EC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3B0FC0-C282-4C56-A305-D91BA49912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3FF7E8-BDD7-401B-B4C3-01C78C517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6DB677-34CC-4FD6-9388-4621C3E54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AC7393-95C4-4CD7-BD74-DC5605FA4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9603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BA69989-7FDF-49D8-9418-91FB59DA9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2AC951-24A6-4AEC-816C-22921D9637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5AD336-29EC-4094-9673-2B4C22B7A8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8338C-3070-4F34-A458-6D3B4234B6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725EDF-FE88-40F8-A45E-3A8C5A90FC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0020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506C7B-F23C-4301-833B-ADEBABE2FA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904" y="1272341"/>
            <a:ext cx="7349415" cy="2080727"/>
          </a:xfrm>
        </p:spPr>
        <p:txBody>
          <a:bodyPr>
            <a:normAutofit/>
          </a:bodyPr>
          <a:lstStyle/>
          <a:p>
            <a:pPr algn="l"/>
            <a:r>
              <a:rPr lang="en-US" altLang="ko-KR" sz="6600">
                <a:solidFill>
                  <a:srgbClr val="0070C0"/>
                </a:solidFill>
              </a:rPr>
              <a:t>Operating System</a:t>
            </a:r>
            <a:br>
              <a:rPr lang="en-US" altLang="ko-KR" sz="6600"/>
            </a:br>
            <a:r>
              <a:rPr lang="en-US" altLang="ko-KR" sz="4800"/>
              <a:t>Direct Execution</a:t>
            </a:r>
            <a:endParaRPr lang="ko-KR" altLang="en-US" sz="660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1C7332-9ADC-4F06-8FFE-E52C725FEC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32671" y="5184510"/>
            <a:ext cx="7562914" cy="1222310"/>
          </a:xfrm>
        </p:spPr>
        <p:txBody>
          <a:bodyPr>
            <a:normAutofit/>
          </a:bodyPr>
          <a:lstStyle/>
          <a:p>
            <a:pPr algn="l"/>
            <a:r>
              <a:rPr lang="ko-KR" altLang="en-US" sz="2000" dirty="0">
                <a:solidFill>
                  <a:schemeClr val="accent1"/>
                </a:solidFill>
              </a:rPr>
              <a:t>조 이름</a:t>
            </a:r>
            <a:r>
              <a:rPr lang="en-US" altLang="ko-KR" sz="2000" dirty="0">
                <a:solidFill>
                  <a:schemeClr val="accent1"/>
                </a:solidFill>
              </a:rPr>
              <a:t>: F</a:t>
            </a:r>
            <a:r>
              <a:rPr lang="ko-KR" altLang="en-US" sz="2000" dirty="0">
                <a:solidFill>
                  <a:schemeClr val="accent1"/>
                </a:solidFill>
              </a:rPr>
              <a:t>조</a:t>
            </a:r>
            <a:endParaRPr lang="en-US" altLang="ko-KR" sz="2000" dirty="0">
              <a:solidFill>
                <a:schemeClr val="accent1"/>
              </a:solidFill>
            </a:endParaRPr>
          </a:p>
          <a:p>
            <a:pPr algn="l"/>
            <a:r>
              <a:rPr lang="ko-KR" altLang="en-US" sz="2000" dirty="0">
                <a:solidFill>
                  <a:schemeClr val="accent1"/>
                </a:solidFill>
              </a:rPr>
              <a:t>구성원</a:t>
            </a:r>
            <a:r>
              <a:rPr lang="en-US" altLang="ko-KR" sz="2000" dirty="0">
                <a:solidFill>
                  <a:schemeClr val="accent1"/>
                </a:solidFill>
              </a:rPr>
              <a:t>: </a:t>
            </a:r>
            <a:r>
              <a:rPr lang="ko-KR" altLang="en-US" sz="2000" dirty="0">
                <a:solidFill>
                  <a:schemeClr val="accent1"/>
                </a:solidFill>
              </a:rPr>
              <a:t>안성민</a:t>
            </a:r>
            <a:r>
              <a:rPr lang="en-US" altLang="ko-KR" sz="2000" dirty="0">
                <a:solidFill>
                  <a:schemeClr val="accent1"/>
                </a:solidFill>
              </a:rPr>
              <a:t>(20173065)</a:t>
            </a:r>
            <a:r>
              <a:rPr lang="ko-KR" altLang="en-US" sz="2000" dirty="0">
                <a:solidFill>
                  <a:schemeClr val="accent1"/>
                </a:solidFill>
              </a:rPr>
              <a:t> </a:t>
            </a:r>
            <a:r>
              <a:rPr lang="ko-KR" altLang="en-US" sz="2000" dirty="0" err="1">
                <a:solidFill>
                  <a:schemeClr val="accent1"/>
                </a:solidFill>
              </a:rPr>
              <a:t>홍득기</a:t>
            </a:r>
            <a:r>
              <a:rPr lang="en-US" altLang="ko-KR" sz="2000" dirty="0">
                <a:solidFill>
                  <a:schemeClr val="accent1"/>
                </a:solidFill>
              </a:rPr>
              <a:t>(20163089)</a:t>
            </a:r>
            <a:r>
              <a:rPr lang="ko-KR" altLang="en-US" sz="2000" dirty="0">
                <a:solidFill>
                  <a:schemeClr val="accent1"/>
                </a:solidFill>
              </a:rPr>
              <a:t> </a:t>
            </a:r>
            <a:r>
              <a:rPr lang="ko-KR" altLang="en-US" sz="2000" dirty="0" err="1">
                <a:solidFill>
                  <a:schemeClr val="accent1"/>
                </a:solidFill>
              </a:rPr>
              <a:t>신재하</a:t>
            </a:r>
            <a:r>
              <a:rPr lang="en-US" altLang="ko-KR" sz="2000" dirty="0">
                <a:solidFill>
                  <a:schemeClr val="accent1"/>
                </a:solidFill>
              </a:rPr>
              <a:t>(20193066)</a:t>
            </a:r>
          </a:p>
          <a:p>
            <a:pPr algn="l"/>
            <a:r>
              <a:rPr lang="ko-KR" altLang="en-US" sz="2000" dirty="0">
                <a:solidFill>
                  <a:schemeClr val="accent1"/>
                </a:solidFill>
              </a:rPr>
              <a:t>발표일</a:t>
            </a:r>
            <a:r>
              <a:rPr lang="en-US" altLang="ko-KR" sz="2000" dirty="0">
                <a:solidFill>
                  <a:schemeClr val="accent1"/>
                </a:solidFill>
              </a:rPr>
              <a:t>: 3</a:t>
            </a:r>
            <a:r>
              <a:rPr lang="ko-KR" altLang="en-US" sz="2000" dirty="0">
                <a:solidFill>
                  <a:schemeClr val="accent1"/>
                </a:solidFill>
              </a:rPr>
              <a:t>월 </a:t>
            </a:r>
            <a:r>
              <a:rPr lang="en-US" altLang="ko-KR" sz="2000" dirty="0">
                <a:solidFill>
                  <a:schemeClr val="accent1"/>
                </a:solidFill>
              </a:rPr>
              <a:t>23</a:t>
            </a:r>
            <a:r>
              <a:rPr lang="ko-KR" altLang="en-US" sz="2000" dirty="0">
                <a:solidFill>
                  <a:schemeClr val="accent1"/>
                </a:solidFill>
              </a:rPr>
              <a:t>일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CF86E7-68C1-4051-ADF4-B68D5671FF6A}"/>
              </a:ext>
            </a:extLst>
          </p:cNvPr>
          <p:cNvSpPr/>
          <p:nvPr/>
        </p:nvSpPr>
        <p:spPr>
          <a:xfrm>
            <a:off x="0" y="6503437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7A49EB6-5D13-4B0A-A9D1-68D1058DEC18}"/>
              </a:ext>
            </a:extLst>
          </p:cNvPr>
          <p:cNvSpPr/>
          <p:nvPr/>
        </p:nvSpPr>
        <p:spPr>
          <a:xfrm>
            <a:off x="0" y="-37323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5481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7" y="498809"/>
            <a:ext cx="2537927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커널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스택</a:t>
            </a:r>
            <a:endParaRPr lang="en-US" altLang="ko-KR" sz="3600" b="1">
              <a:solidFill>
                <a:srgbClr val="0070C0"/>
              </a:solidFill>
              <a:ea typeface="맑은 고딕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1EFA513-F465-4C1E-FA5E-CB7AB7BACD07}"/>
              </a:ext>
            </a:extLst>
          </p:cNvPr>
          <p:cNvSpPr txBox="1"/>
          <p:nvPr/>
        </p:nvSpPr>
        <p:spPr>
          <a:xfrm>
            <a:off x="278362" y="2076192"/>
            <a:ext cx="10871419" cy="10259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>
                <a:ea typeface="맑은 고딕"/>
              </a:rPr>
              <a:t>커널 모드에서 수집한 데이터를 사용자 모드에서 사용하기 위해 저장하여 </a:t>
            </a:r>
            <a:r>
              <a:rPr lang="ko-KR" altLang="en-US" err="1">
                <a:ea typeface="맑은 고딕"/>
              </a:rPr>
              <a:t>return-from-trap</a:t>
            </a:r>
            <a:r>
              <a:rPr lang="ko-KR" altLang="en-US">
                <a:ea typeface="맑은 고딕"/>
              </a:rPr>
              <a:t> 명령어가 데이터를 스택에서 </a:t>
            </a:r>
            <a:r>
              <a:rPr lang="ko-KR" altLang="en-US" err="1">
                <a:ea typeface="맑은 고딕"/>
              </a:rPr>
              <a:t>팝하여</a:t>
            </a:r>
            <a:r>
              <a:rPr lang="ko-KR" altLang="en-US">
                <a:ea typeface="맑은 고딕"/>
              </a:rPr>
              <a:t> 사용자모드에서 사용할 수 있도록 함</a:t>
            </a:r>
            <a:endParaRPr lang="en-US" altLang="ko-KR">
              <a:ea typeface="맑은 고딕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>
                <a:ea typeface="맑은 고딕"/>
              </a:rPr>
              <a:t>호출한 프로세스의 레지스터를 저장하여 해당 프로세스를 다시 사용자 모드로 제대로 </a:t>
            </a:r>
            <a:r>
              <a:rPr lang="ko-KR" altLang="en-US" err="1">
                <a:ea typeface="맑은 고딕"/>
              </a:rPr>
              <a:t>리턴하기</a:t>
            </a:r>
            <a:r>
              <a:rPr lang="ko-KR" altLang="en-US">
                <a:ea typeface="맑은 고딕"/>
              </a:rPr>
              <a:t> 위함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71A0FE-3AB5-4DFE-BB4A-346BB6376683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52p</a:t>
            </a: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E99ECE8-0368-4CF9-85AB-3B28C3CBC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4961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7" y="498809"/>
            <a:ext cx="346185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트랩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테이블</a:t>
            </a:r>
            <a:endParaRPr lang="ko-KR" altLang="en-US" sz="3600" b="1" err="1">
              <a:solidFill>
                <a:srgbClr val="0070C0"/>
              </a:solidFill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C8AD5FD-7289-758E-E66D-9070D0F04D8C}"/>
              </a:ext>
            </a:extLst>
          </p:cNvPr>
          <p:cNvSpPr txBox="1"/>
          <p:nvPr/>
        </p:nvSpPr>
        <p:spPr>
          <a:xfrm>
            <a:off x="278362" y="2116767"/>
            <a:ext cx="9433250" cy="18876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>
                <a:ea typeface="맑은 고딕"/>
              </a:rPr>
              <a:t>OS</a:t>
            </a:r>
            <a:r>
              <a:rPr lang="ko-KR" altLang="en-US">
                <a:ea typeface="맑은 고딕"/>
              </a:rPr>
              <a:t>가 </a:t>
            </a:r>
            <a:r>
              <a:rPr lang="en-US" altLang="ko-KR">
                <a:ea typeface="맑은 고딕"/>
              </a:rPr>
              <a:t>trap</a:t>
            </a:r>
            <a:r>
              <a:rPr lang="ko-KR" altLang="en-US">
                <a:ea typeface="맑은 고딕"/>
              </a:rPr>
              <a:t>을 사용하기 위해 함수가 들어있는 </a:t>
            </a:r>
            <a:r>
              <a:rPr lang="en-US" altLang="ko-KR">
                <a:ea typeface="맑은 고딕"/>
              </a:rPr>
              <a:t>trap table </a:t>
            </a:r>
            <a:r>
              <a:rPr lang="ko-KR" altLang="en-US">
                <a:ea typeface="맑은 고딕"/>
              </a:rPr>
              <a:t>사용</a:t>
            </a:r>
            <a:endParaRPr lang="en-US" altLang="ko-KR">
              <a:ea typeface="맑은 고딕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>
                <a:ea typeface="맑은 고딕"/>
              </a:rPr>
              <a:t>커널이 부팅하면 트랩 테이블을 만들고 초기화</a:t>
            </a: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>
                <a:ea typeface="맑은 고딕"/>
              </a:rPr>
              <a:t>컴퓨터 부트 시 커널 모드에서 동작하기 때문에 하드웨어를 원하는 대로 제어 가능</a:t>
            </a: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>
                <a:ea typeface="맑은 고딕"/>
              </a:rPr>
              <a:t>운영체제의 중요한 코드들을 다루는 트랩 </a:t>
            </a:r>
            <a:r>
              <a:rPr lang="ko-KR" altLang="en-US" err="1">
                <a:ea typeface="맑은 고딕"/>
              </a:rPr>
              <a:t>핸들러들을</a:t>
            </a:r>
            <a:r>
              <a:rPr lang="ko-KR" altLang="en-US">
                <a:ea typeface="맑은 고딕"/>
              </a:rPr>
              <a:t> 가지고 있음</a:t>
            </a:r>
            <a:endParaRPr lang="ko-KR" altLang="en-US" err="1">
              <a:ea typeface="맑은 고딕"/>
            </a:endParaRPr>
          </a:p>
          <a:p>
            <a:endParaRPr lang="ko-KR" altLang="en-US">
              <a:ea typeface="맑은 고딕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D899AB-DB3A-488C-ABAA-A81C2AF993A8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52p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188774-C07C-46D0-B16A-8EB94AC72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473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FB14B7F4-A06E-440F-40FE-FD06CEC02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" y="1816873"/>
            <a:ext cx="3676650" cy="424343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7" y="498809"/>
            <a:ext cx="8266924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제한적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직접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실행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 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프로토콜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- Boot 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7">
            <a:extLst>
              <a:ext uri="{FF2B5EF4-FFF2-40B4-BE49-F238E27FC236}">
                <a16:creationId xmlns:a16="http://schemas.microsoft.com/office/drawing/2014/main" id="{58FF8CD4-46E8-481C-93F3-79B3A7C34810}"/>
              </a:ext>
            </a:extLst>
          </p:cNvPr>
          <p:cNvGrpSpPr/>
          <p:nvPr/>
        </p:nvGrpSpPr>
        <p:grpSpPr>
          <a:xfrm>
            <a:off x="5035448" y="2851284"/>
            <a:ext cx="5130061" cy="1290682"/>
            <a:chOff x="-10995061" y="1042889"/>
            <a:chExt cx="7725672" cy="225881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0D84B18-CED1-4CBE-91F2-D55216F03AF9}"/>
                </a:ext>
              </a:extLst>
            </p:cNvPr>
            <p:cNvSpPr txBox="1"/>
            <p:nvPr/>
          </p:nvSpPr>
          <p:spPr>
            <a:xfrm>
              <a:off x="-10995061" y="1042889"/>
              <a:ext cx="2771191" cy="11311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/>
                <a:t>트랩 테이블을 초기화한다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A5765F0-0F17-449E-B828-C67FFCBEACE7}"/>
                </a:ext>
              </a:extLst>
            </p:cNvPr>
            <p:cNvSpPr txBox="1"/>
            <p:nvPr/>
          </p:nvSpPr>
          <p:spPr>
            <a:xfrm>
              <a:off x="-7324028" y="2170564"/>
              <a:ext cx="4054639" cy="113114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en-US" altLang="ko-KR" err="1">
                  <a:ea typeface="맑은 고딕"/>
                </a:rPr>
                <a:t>syscall</a:t>
              </a:r>
              <a:r>
                <a:rPr lang="en-US" altLang="ko-KR">
                  <a:ea typeface="맑은 고딕"/>
                </a:rPr>
                <a:t> </a:t>
              </a:r>
              <a:r>
                <a:rPr lang="ko-KR" altLang="en-US" err="1">
                  <a:ea typeface="맑은 고딕"/>
                </a:rPr>
                <a:t>핸들러의</a:t>
              </a:r>
              <a:r>
                <a:rPr lang="ko-KR" altLang="en-US">
                  <a:ea typeface="맑은 고딕"/>
                </a:rPr>
                <a:t> 주소를 기억</a:t>
              </a:r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5659CEDC-98A0-446F-912E-E40D696E9FC4}"/>
              </a:ext>
            </a:extLst>
          </p:cNvPr>
          <p:cNvSpPr/>
          <p:nvPr/>
        </p:nvSpPr>
        <p:spPr>
          <a:xfrm>
            <a:off x="354562" y="1817590"/>
            <a:ext cx="3674768" cy="6253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D6BD171-384E-4E2E-9551-0B259A1F6BAF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53p</a:t>
            </a:r>
            <a:endParaRPr lang="ko-KR" altLang="en-US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413A2C25-C1FE-4824-88A5-A7C47F590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8B405A6-2A24-43F4-9B82-99C214065E04}"/>
              </a:ext>
            </a:extLst>
          </p:cNvPr>
          <p:cNvGrpSpPr/>
          <p:nvPr/>
        </p:nvGrpSpPr>
        <p:grpSpPr>
          <a:xfrm>
            <a:off x="4995872" y="2087456"/>
            <a:ext cx="6840659" cy="1211322"/>
            <a:chOff x="-10995062" y="968458"/>
            <a:chExt cx="10355047" cy="1211322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B33BC476-4E15-4F54-BB35-480157FC8F08}"/>
                </a:ext>
              </a:extLst>
            </p:cNvPr>
            <p:cNvCxnSpPr>
              <a:cxnSpLocks/>
            </p:cNvCxnSpPr>
            <p:nvPr/>
          </p:nvCxnSpPr>
          <p:spPr>
            <a:xfrm>
              <a:off x="-10890532" y="1633451"/>
              <a:ext cx="10087104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754AB67-86A0-4CC4-9C46-7E3880BD97EF}"/>
                </a:ext>
              </a:extLst>
            </p:cNvPr>
            <p:cNvSpPr txBox="1"/>
            <p:nvPr/>
          </p:nvSpPr>
          <p:spPr>
            <a:xfrm>
              <a:off x="-10995062" y="968458"/>
              <a:ext cx="24327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/>
                <a:t>운영체제</a:t>
              </a:r>
              <a:endParaRPr lang="en-US" altLang="ko-KR"/>
            </a:p>
            <a:p>
              <a:r>
                <a:rPr lang="en-US" altLang="ko-KR"/>
                <a:t>(</a:t>
              </a:r>
              <a:r>
                <a:rPr lang="ko-KR" altLang="en-US" err="1"/>
                <a:t>커널모드</a:t>
              </a:r>
              <a:r>
                <a:rPr lang="en-US" altLang="ko-KR"/>
                <a:t>)</a:t>
              </a:r>
              <a:endParaRPr lang="ko-KR" alt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994BCAC-CB34-45D4-A75D-F904791A875C}"/>
                </a:ext>
              </a:extLst>
            </p:cNvPr>
            <p:cNvSpPr txBox="1"/>
            <p:nvPr/>
          </p:nvSpPr>
          <p:spPr>
            <a:xfrm>
              <a:off x="-6661020" y="1173206"/>
              <a:ext cx="1719198" cy="692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/>
                <a:t>하드웨어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901596B-2143-407E-8619-0AB2FCECCD8A}"/>
                </a:ext>
              </a:extLst>
            </p:cNvPr>
            <p:cNvSpPr txBox="1"/>
            <p:nvPr/>
          </p:nvSpPr>
          <p:spPr>
            <a:xfrm>
              <a:off x="-2841122" y="968458"/>
              <a:ext cx="2201107" cy="1211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/>
                <a:t>프로그램</a:t>
              </a:r>
              <a:endParaRPr lang="en-US" altLang="ko-KR"/>
            </a:p>
            <a:p>
              <a:r>
                <a:rPr lang="en-US" altLang="ko-KR"/>
                <a:t>(</a:t>
              </a:r>
              <a:r>
                <a:rPr lang="ko-KR" altLang="en-US"/>
                <a:t>사용자모드</a:t>
              </a:r>
              <a:r>
                <a:rPr lang="en-US" altLang="ko-KR"/>
                <a:t>)</a:t>
              </a:r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154363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34CDBBEE-B46A-F68B-573C-78C951F82E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" y="1816873"/>
            <a:ext cx="3676650" cy="424343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6" y="498809"/>
            <a:ext cx="983446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제한적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직접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실행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 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프로토콜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– </a:t>
            </a:r>
            <a:r>
              <a:rPr lang="ko-KR" altLang="en-US" sz="3600" b="1">
                <a:solidFill>
                  <a:srgbClr val="0070C0"/>
                </a:solidFill>
                <a:ea typeface="맑은 고딕"/>
              </a:rPr>
              <a:t>프로세스 생성</a:t>
            </a:r>
            <a:endParaRPr lang="en-US" altLang="ko-KR" sz="3600" b="1">
              <a:solidFill>
                <a:srgbClr val="0070C0"/>
              </a:solidFill>
              <a:ea typeface="맑은 고딕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5659CEDC-98A0-446F-912E-E40D696E9FC4}"/>
              </a:ext>
            </a:extLst>
          </p:cNvPr>
          <p:cNvSpPr/>
          <p:nvPr/>
        </p:nvSpPr>
        <p:spPr>
          <a:xfrm>
            <a:off x="346592" y="2461323"/>
            <a:ext cx="3685127" cy="11410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01DD6EB-9A68-4E60-8C5A-86DB6598B94A}"/>
              </a:ext>
            </a:extLst>
          </p:cNvPr>
          <p:cNvSpPr txBox="1"/>
          <p:nvPr/>
        </p:nvSpPr>
        <p:spPr>
          <a:xfrm>
            <a:off x="4995872" y="3051900"/>
            <a:ext cx="4047077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dirty="0">
                <a:ea typeface="맑은 고딕"/>
              </a:rPr>
              <a:t>프로세스 목록에 항목을 추가</a:t>
            </a:r>
            <a:endParaRPr lang="en-US" altLang="ko-KR" dirty="0"/>
          </a:p>
          <a:p>
            <a:r>
              <a:rPr lang="ko-KR" altLang="en-US" dirty="0">
                <a:ea typeface="맑은 고딕"/>
              </a:rPr>
              <a:t>프로그램을 위한 메모리를 할당</a:t>
            </a:r>
            <a:endParaRPr lang="en-US" altLang="ko-KR" dirty="0"/>
          </a:p>
          <a:p>
            <a:r>
              <a:rPr lang="ko-KR" altLang="en-US" dirty="0">
                <a:ea typeface="맑은 고딕"/>
              </a:rPr>
              <a:t>프로그램을 메모리에 탑재</a:t>
            </a:r>
            <a:endParaRPr lang="en-US" altLang="ko-KR" dirty="0"/>
          </a:p>
          <a:p>
            <a:r>
              <a:rPr lang="en-US" altLang="ko-KR" dirty="0" err="1">
                <a:ea typeface="맑은 고딕"/>
              </a:rPr>
              <a:t>argv</a:t>
            </a:r>
            <a:r>
              <a:rPr lang="ko-KR" altLang="en-US" dirty="0">
                <a:ea typeface="맑은 고딕"/>
              </a:rPr>
              <a:t>를 사용자 스택에 저장</a:t>
            </a:r>
            <a:endParaRPr lang="en-US" altLang="ko-KR" dirty="0"/>
          </a:p>
          <a:p>
            <a:r>
              <a:rPr lang="ko-KR" altLang="en-US" dirty="0">
                <a:ea typeface="맑은 고딕"/>
              </a:rPr>
              <a:t>레지스터와 </a:t>
            </a:r>
            <a:r>
              <a:rPr lang="en-US" altLang="ko-KR" dirty="0">
                <a:ea typeface="맑은 고딕"/>
              </a:rPr>
              <a:t>PC</a:t>
            </a:r>
            <a:r>
              <a:rPr lang="ko-KR" altLang="en-US" dirty="0">
                <a:ea typeface="맑은 고딕"/>
              </a:rPr>
              <a:t>를 커널 스택에 저장</a:t>
            </a:r>
          </a:p>
          <a:p>
            <a:r>
              <a:rPr lang="en-US" altLang="ko-KR" dirty="0">
                <a:ea typeface="맑은 고딕"/>
              </a:rPr>
              <a:t>return-from-trap</a:t>
            </a:r>
            <a:endParaRPr lang="ko-KR" altLang="en-US" dirty="0">
              <a:ea typeface="맑은 고딕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B99FDED-170F-486D-82BE-C27BD76D87D1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53p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05C1E1C-F8B1-4C96-B2C0-68822596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AE462D52-E27E-48A1-AAE7-CD6F6F2ABC59}"/>
              </a:ext>
            </a:extLst>
          </p:cNvPr>
          <p:cNvGrpSpPr/>
          <p:nvPr/>
        </p:nvGrpSpPr>
        <p:grpSpPr>
          <a:xfrm>
            <a:off x="4995872" y="2087456"/>
            <a:ext cx="6840659" cy="1211322"/>
            <a:chOff x="-10995062" y="968458"/>
            <a:chExt cx="10355047" cy="1211322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4200DA4B-C4B5-4238-8291-FD979B0BE822}"/>
                </a:ext>
              </a:extLst>
            </p:cNvPr>
            <p:cNvCxnSpPr>
              <a:cxnSpLocks/>
            </p:cNvCxnSpPr>
            <p:nvPr/>
          </p:nvCxnSpPr>
          <p:spPr>
            <a:xfrm>
              <a:off x="-10890532" y="1633451"/>
              <a:ext cx="10087104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2FF120A-0DEF-4D64-9147-2F76E78C9256}"/>
                </a:ext>
              </a:extLst>
            </p:cNvPr>
            <p:cNvSpPr txBox="1"/>
            <p:nvPr/>
          </p:nvSpPr>
          <p:spPr>
            <a:xfrm>
              <a:off x="-10995062" y="968458"/>
              <a:ext cx="24327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/>
                <a:t>운영체제</a:t>
              </a:r>
              <a:endParaRPr lang="en-US" altLang="ko-KR"/>
            </a:p>
            <a:p>
              <a:r>
                <a:rPr lang="en-US" altLang="ko-KR"/>
                <a:t>(</a:t>
              </a:r>
              <a:r>
                <a:rPr lang="ko-KR" altLang="en-US" err="1"/>
                <a:t>커널모드</a:t>
              </a:r>
              <a:r>
                <a:rPr lang="en-US" altLang="ko-KR"/>
                <a:t>)</a:t>
              </a:r>
              <a:endParaRPr lang="ko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AB3F537-D07A-4F7D-B7E7-5183A5BD45DA}"/>
                </a:ext>
              </a:extLst>
            </p:cNvPr>
            <p:cNvSpPr txBox="1"/>
            <p:nvPr/>
          </p:nvSpPr>
          <p:spPr>
            <a:xfrm>
              <a:off x="-6661020" y="1173206"/>
              <a:ext cx="1719198" cy="692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/>
                <a:t>하드웨어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26BB68F-AFE9-4E33-AE13-00A522E7D62E}"/>
                </a:ext>
              </a:extLst>
            </p:cNvPr>
            <p:cNvSpPr txBox="1"/>
            <p:nvPr/>
          </p:nvSpPr>
          <p:spPr>
            <a:xfrm>
              <a:off x="-2841122" y="968458"/>
              <a:ext cx="2201107" cy="1211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/>
                <a:t>프로그램</a:t>
              </a:r>
              <a:endParaRPr lang="en-US" altLang="ko-KR"/>
            </a:p>
            <a:p>
              <a:r>
                <a:rPr lang="en-US" altLang="ko-KR"/>
                <a:t>(</a:t>
              </a:r>
              <a:r>
                <a:rPr lang="ko-KR" altLang="en-US"/>
                <a:t>사용자모드</a:t>
              </a:r>
              <a:r>
                <a:rPr lang="en-US" altLang="ko-KR"/>
                <a:t>)</a:t>
              </a:r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464479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1CE3C903-4551-3496-EA42-7EA3402372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" y="1816873"/>
            <a:ext cx="3676650" cy="424343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6" y="498809"/>
            <a:ext cx="968517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제한적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직접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실행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 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프로토콜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– </a:t>
            </a:r>
            <a:r>
              <a:rPr lang="ko-KR" altLang="en-US" sz="3600" b="1">
                <a:solidFill>
                  <a:srgbClr val="0070C0"/>
                </a:solidFill>
                <a:ea typeface="맑은 고딕"/>
              </a:rPr>
              <a:t>프로세스 생성</a:t>
            </a:r>
            <a:endParaRPr lang="en-US" altLang="ko-KR" sz="3600" b="1">
              <a:solidFill>
                <a:srgbClr val="0070C0"/>
              </a:solidFill>
              <a:ea typeface="맑은 고딕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5659CEDC-98A0-446F-912E-E40D696E9FC4}"/>
              </a:ext>
            </a:extLst>
          </p:cNvPr>
          <p:cNvSpPr/>
          <p:nvPr/>
        </p:nvSpPr>
        <p:spPr>
          <a:xfrm>
            <a:off x="354526" y="3524197"/>
            <a:ext cx="3675602" cy="6075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F2C5205-7149-4293-AC63-7C7AD9BB6417}"/>
              </a:ext>
            </a:extLst>
          </p:cNvPr>
          <p:cNvSpPr txBox="1"/>
          <p:nvPr/>
        </p:nvSpPr>
        <p:spPr>
          <a:xfrm>
            <a:off x="6803711" y="2836168"/>
            <a:ext cx="3378032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>
                <a:ea typeface="맑은 고딕"/>
              </a:rPr>
              <a:t>커널 스택으로부터 레지스터를 복원</a:t>
            </a:r>
            <a:endParaRPr lang="en-US" altLang="ko-KR"/>
          </a:p>
          <a:p>
            <a:r>
              <a:rPr lang="ko-KR" altLang="en-US">
                <a:ea typeface="맑은 고딕"/>
              </a:rPr>
              <a:t>사용자 모드로 이동</a:t>
            </a:r>
            <a:endParaRPr lang="en-US" altLang="ko-KR"/>
          </a:p>
          <a:p>
            <a:r>
              <a:rPr lang="en-US" altLang="ko-KR">
                <a:ea typeface="맑은 고딕"/>
              </a:rPr>
              <a:t>Main</a:t>
            </a:r>
            <a:r>
              <a:rPr lang="ko-KR" altLang="en-US" err="1">
                <a:ea typeface="맑은 고딕"/>
              </a:rPr>
              <a:t>으로</a:t>
            </a:r>
            <a:r>
              <a:rPr lang="ko-KR" altLang="en-US">
                <a:ea typeface="맑은 고딕"/>
              </a:rPr>
              <a:t> 분기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5D681EE-8F6D-42E4-BB95-F452410ECB7F}"/>
              </a:ext>
            </a:extLst>
          </p:cNvPr>
          <p:cNvSpPr txBox="1"/>
          <p:nvPr/>
        </p:nvSpPr>
        <p:spPr>
          <a:xfrm>
            <a:off x="9785857" y="4229017"/>
            <a:ext cx="3283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main()</a:t>
            </a:r>
            <a:r>
              <a:rPr lang="ko-KR" altLang="en-US"/>
              <a:t>을 실행한다</a:t>
            </a:r>
            <a:endParaRPr lang="en-US" altLang="ko-KR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CF29B7-773A-4F4C-A52D-E2F73A9BF861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53p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DDD30D-2C66-4ED9-BF6E-A7A5D2F59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943FD40-E6B4-4C61-B682-9F4698E5EFFA}"/>
              </a:ext>
            </a:extLst>
          </p:cNvPr>
          <p:cNvGrpSpPr/>
          <p:nvPr/>
        </p:nvGrpSpPr>
        <p:grpSpPr>
          <a:xfrm>
            <a:off x="4995872" y="2087456"/>
            <a:ext cx="6840659" cy="1211322"/>
            <a:chOff x="-10995062" y="968458"/>
            <a:chExt cx="10355047" cy="1211322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947FCCAE-50D9-4921-A96C-4E5E367434C1}"/>
                </a:ext>
              </a:extLst>
            </p:cNvPr>
            <p:cNvCxnSpPr>
              <a:cxnSpLocks/>
            </p:cNvCxnSpPr>
            <p:nvPr/>
          </p:nvCxnSpPr>
          <p:spPr>
            <a:xfrm>
              <a:off x="-10890532" y="1633451"/>
              <a:ext cx="10087104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521841B-F3C0-4186-8EBE-2FEA4EAACC06}"/>
                </a:ext>
              </a:extLst>
            </p:cNvPr>
            <p:cNvSpPr txBox="1"/>
            <p:nvPr/>
          </p:nvSpPr>
          <p:spPr>
            <a:xfrm>
              <a:off x="-10995062" y="968458"/>
              <a:ext cx="24327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/>
                <a:t>운영체제</a:t>
              </a:r>
              <a:endParaRPr lang="en-US" altLang="ko-KR"/>
            </a:p>
            <a:p>
              <a:r>
                <a:rPr lang="en-US" altLang="ko-KR"/>
                <a:t>(</a:t>
              </a:r>
              <a:r>
                <a:rPr lang="ko-KR" altLang="en-US" err="1"/>
                <a:t>커널모드</a:t>
              </a:r>
              <a:r>
                <a:rPr lang="en-US" altLang="ko-KR"/>
                <a:t>)</a:t>
              </a:r>
              <a:endParaRPr lang="ko-KR" alt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4798AA7-D63A-40C2-8441-800E924B7757}"/>
                </a:ext>
              </a:extLst>
            </p:cNvPr>
            <p:cNvSpPr txBox="1"/>
            <p:nvPr/>
          </p:nvSpPr>
          <p:spPr>
            <a:xfrm>
              <a:off x="-6661020" y="1173206"/>
              <a:ext cx="1719198" cy="692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/>
                <a:t>하드웨어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6B75DD3-6E5B-47AB-94C5-4A8A0B9F3D0E}"/>
                </a:ext>
              </a:extLst>
            </p:cNvPr>
            <p:cNvSpPr txBox="1"/>
            <p:nvPr/>
          </p:nvSpPr>
          <p:spPr>
            <a:xfrm>
              <a:off x="-2841122" y="968458"/>
              <a:ext cx="2201107" cy="1211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/>
                <a:t>프로그램</a:t>
              </a:r>
              <a:endParaRPr lang="en-US" altLang="ko-KR"/>
            </a:p>
            <a:p>
              <a:r>
                <a:rPr lang="en-US" altLang="ko-KR"/>
                <a:t>(</a:t>
              </a:r>
              <a:r>
                <a:rPr lang="ko-KR" altLang="en-US"/>
                <a:t>사용자모드</a:t>
              </a:r>
              <a:r>
                <a:rPr lang="en-US" altLang="ko-KR"/>
                <a:t>)</a:t>
              </a:r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511749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E14580C9-206A-7F78-F93F-28DD01CE3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" y="1816873"/>
            <a:ext cx="3676650" cy="424343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7" y="498809"/>
            <a:ext cx="1010253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제한적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직접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실행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 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프로토콜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– trap </a:t>
            </a:r>
            <a:r>
              <a:rPr lang="ko-KR" altLang="en-US" sz="3600" b="1">
                <a:solidFill>
                  <a:srgbClr val="0070C0"/>
                </a:solidFill>
                <a:ea typeface="맑은 고딕"/>
              </a:rPr>
              <a:t>과정</a:t>
            </a:r>
            <a:endParaRPr lang="en-US" altLang="ko-KR" sz="3600" b="1">
              <a:solidFill>
                <a:srgbClr val="0070C0"/>
              </a:solidFill>
              <a:ea typeface="맑은 고딕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5659CEDC-98A0-446F-912E-E40D696E9FC4}"/>
              </a:ext>
            </a:extLst>
          </p:cNvPr>
          <p:cNvSpPr/>
          <p:nvPr/>
        </p:nvSpPr>
        <p:spPr>
          <a:xfrm>
            <a:off x="354560" y="4203869"/>
            <a:ext cx="3675602" cy="9159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ADBFA592-985A-4428-89FF-055E7982ADA0}"/>
              </a:ext>
            </a:extLst>
          </p:cNvPr>
          <p:cNvGrpSpPr/>
          <p:nvPr/>
        </p:nvGrpSpPr>
        <p:grpSpPr>
          <a:xfrm>
            <a:off x="4995872" y="2087456"/>
            <a:ext cx="6840659" cy="1211322"/>
            <a:chOff x="-10995062" y="968458"/>
            <a:chExt cx="10355047" cy="1211322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7F3597EE-A986-43AA-8736-1891491ED154}"/>
                </a:ext>
              </a:extLst>
            </p:cNvPr>
            <p:cNvCxnSpPr>
              <a:cxnSpLocks/>
            </p:cNvCxnSpPr>
            <p:nvPr/>
          </p:nvCxnSpPr>
          <p:spPr>
            <a:xfrm>
              <a:off x="-10890532" y="1633451"/>
              <a:ext cx="10087104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BFCFE4A-A2F6-4435-AB26-D79ECC32C366}"/>
                </a:ext>
              </a:extLst>
            </p:cNvPr>
            <p:cNvSpPr txBox="1"/>
            <p:nvPr/>
          </p:nvSpPr>
          <p:spPr>
            <a:xfrm>
              <a:off x="-10995062" y="968458"/>
              <a:ext cx="24327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/>
                <a:t>운영체제</a:t>
              </a:r>
              <a:endParaRPr lang="en-US" altLang="ko-KR"/>
            </a:p>
            <a:p>
              <a:r>
                <a:rPr lang="en-US" altLang="ko-KR"/>
                <a:t>(</a:t>
              </a:r>
              <a:r>
                <a:rPr lang="ko-KR" altLang="en-US" err="1"/>
                <a:t>커널모드</a:t>
              </a:r>
              <a:r>
                <a:rPr lang="en-US" altLang="ko-KR"/>
                <a:t>)</a:t>
              </a:r>
              <a:endParaRPr lang="ko-KR" alt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0D3CC43-C90B-404D-9B1C-D9B120C7C9B7}"/>
                </a:ext>
              </a:extLst>
            </p:cNvPr>
            <p:cNvSpPr txBox="1"/>
            <p:nvPr/>
          </p:nvSpPr>
          <p:spPr>
            <a:xfrm>
              <a:off x="-6661020" y="1173206"/>
              <a:ext cx="1719198" cy="692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/>
                <a:t>하드웨어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4DBF3FF-8D35-4780-B7AD-522C757ECE63}"/>
                </a:ext>
              </a:extLst>
            </p:cNvPr>
            <p:cNvSpPr txBox="1"/>
            <p:nvPr/>
          </p:nvSpPr>
          <p:spPr>
            <a:xfrm>
              <a:off x="-2841122" y="968458"/>
              <a:ext cx="2201107" cy="1211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/>
                <a:t>프로그램</a:t>
              </a:r>
              <a:endParaRPr lang="en-US" altLang="ko-KR"/>
            </a:p>
            <a:p>
              <a:r>
                <a:rPr lang="en-US" altLang="ko-KR"/>
                <a:t>(</a:t>
              </a:r>
              <a:r>
                <a:rPr lang="ko-KR" altLang="en-US"/>
                <a:t>사용자모드</a:t>
              </a:r>
              <a:r>
                <a:rPr lang="en-US" altLang="ko-KR"/>
                <a:t>)</a:t>
              </a:r>
              <a:endParaRPr lang="ko-KR" alt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EE9790F1-FB47-4848-81B5-B7435F6B121A}"/>
              </a:ext>
            </a:extLst>
          </p:cNvPr>
          <p:cNvSpPr txBox="1"/>
          <p:nvPr/>
        </p:nvSpPr>
        <p:spPr>
          <a:xfrm>
            <a:off x="4995872" y="5124238"/>
            <a:ext cx="2975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트랩을 처리한다</a:t>
            </a:r>
            <a:endParaRPr lang="en-US" altLang="ko-KR"/>
          </a:p>
          <a:p>
            <a:r>
              <a:rPr lang="en-US" altLang="ko-KR" err="1"/>
              <a:t>syscall</a:t>
            </a:r>
            <a:r>
              <a:rPr lang="ko-KR" altLang="en-US"/>
              <a:t>의 임무를 수행한다</a:t>
            </a:r>
            <a:endParaRPr lang="en-US" altLang="ko-KR"/>
          </a:p>
          <a:p>
            <a:r>
              <a:rPr lang="en-US" altLang="ko-KR"/>
              <a:t>return-from-trap</a:t>
            </a:r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78CB3C4-DD8D-4AD5-98B0-CD343CD323DA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53p</a:t>
            </a:r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F5BF504-F647-46BE-9CFF-659C9E38F746}"/>
              </a:ext>
            </a:extLst>
          </p:cNvPr>
          <p:cNvSpPr txBox="1"/>
          <p:nvPr/>
        </p:nvSpPr>
        <p:spPr>
          <a:xfrm>
            <a:off x="6781405" y="3980306"/>
            <a:ext cx="40470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레지스터를 커널 스택에 저장한다</a:t>
            </a:r>
            <a:endParaRPr lang="en-US" altLang="ko-KR"/>
          </a:p>
          <a:p>
            <a:r>
              <a:rPr lang="ko-KR" altLang="en-US"/>
              <a:t>커널 모드로 이동한다</a:t>
            </a:r>
            <a:endParaRPr lang="en-US" altLang="ko-KR"/>
          </a:p>
          <a:p>
            <a:r>
              <a:rPr lang="ko-KR" altLang="en-US"/>
              <a:t>트랩 </a:t>
            </a:r>
            <a:r>
              <a:rPr lang="ko-KR" altLang="en-US" err="1"/>
              <a:t>핸들러로</a:t>
            </a:r>
            <a:r>
              <a:rPr lang="ko-KR" altLang="en-US"/>
              <a:t> 분기한다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7F4994-7BDC-4776-AFC6-A3FF3F546D77}"/>
              </a:ext>
            </a:extLst>
          </p:cNvPr>
          <p:cNvSpPr txBox="1"/>
          <p:nvPr/>
        </p:nvSpPr>
        <p:spPr>
          <a:xfrm>
            <a:off x="9791451" y="3053541"/>
            <a:ext cx="2771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시스템 콜을 호출한다</a:t>
            </a:r>
            <a:endParaRPr lang="en-US" altLang="ko-KR"/>
          </a:p>
          <a:p>
            <a:r>
              <a:rPr lang="ko-KR" altLang="en-US"/>
              <a:t>운영체제로 </a:t>
            </a:r>
            <a:r>
              <a:rPr lang="ko-KR" altLang="en-US" err="1"/>
              <a:t>트랩한다</a:t>
            </a:r>
            <a:endParaRPr lang="en-US" altLang="ko-KR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89290C-50EB-4FA5-8A80-9C335A93C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35201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0B422E1D-F20E-4866-CD0A-809FB5877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" y="1816873"/>
            <a:ext cx="3676650" cy="424343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6" y="498809"/>
            <a:ext cx="8798769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제한적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직접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실행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 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프로토콜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 </a:t>
            </a:r>
            <a:r>
              <a:rPr lang="en-US" sz="3600" b="1">
                <a:solidFill>
                  <a:srgbClr val="0070C0"/>
                </a:solidFill>
                <a:latin typeface="Malgun Gothic"/>
                <a:ea typeface="Malgun Gothic"/>
              </a:rPr>
              <a:t>–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 trap</a:t>
            </a:r>
            <a:r>
              <a:rPr lang="ko-KR" altLang="en-US" sz="3600" b="1">
                <a:solidFill>
                  <a:srgbClr val="0070C0"/>
                </a:solidFill>
                <a:ea typeface="맑은 고딕"/>
              </a:rPr>
              <a:t>과정</a:t>
            </a:r>
            <a:endParaRPr lang="en-US" altLang="ko-KR" sz="3600" b="1">
              <a:solidFill>
                <a:srgbClr val="0070C0"/>
              </a:solidFill>
              <a:ea typeface="맑은 고딕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5659CEDC-98A0-446F-912E-E40D696E9FC4}"/>
              </a:ext>
            </a:extLst>
          </p:cNvPr>
          <p:cNvSpPr/>
          <p:nvPr/>
        </p:nvSpPr>
        <p:spPr>
          <a:xfrm>
            <a:off x="354562" y="5097185"/>
            <a:ext cx="3675602" cy="6844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ADBFA592-985A-4428-89FF-055E7982ADA0}"/>
              </a:ext>
            </a:extLst>
          </p:cNvPr>
          <p:cNvGrpSpPr/>
          <p:nvPr/>
        </p:nvGrpSpPr>
        <p:grpSpPr>
          <a:xfrm>
            <a:off x="4995872" y="2087456"/>
            <a:ext cx="6840659" cy="1211322"/>
            <a:chOff x="-10995062" y="968458"/>
            <a:chExt cx="10355047" cy="1211322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7F3597EE-A986-43AA-8736-1891491ED154}"/>
                </a:ext>
              </a:extLst>
            </p:cNvPr>
            <p:cNvCxnSpPr>
              <a:cxnSpLocks/>
            </p:cNvCxnSpPr>
            <p:nvPr/>
          </p:nvCxnSpPr>
          <p:spPr>
            <a:xfrm>
              <a:off x="-10890532" y="1633451"/>
              <a:ext cx="10087104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BFCFE4A-A2F6-4435-AB26-D79ECC32C366}"/>
                </a:ext>
              </a:extLst>
            </p:cNvPr>
            <p:cNvSpPr txBox="1"/>
            <p:nvPr/>
          </p:nvSpPr>
          <p:spPr>
            <a:xfrm>
              <a:off x="-10995062" y="968458"/>
              <a:ext cx="24327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/>
                <a:t>운영체제</a:t>
              </a:r>
              <a:endParaRPr lang="en-US" altLang="ko-KR"/>
            </a:p>
            <a:p>
              <a:r>
                <a:rPr lang="en-US" altLang="ko-KR"/>
                <a:t>(</a:t>
              </a:r>
              <a:r>
                <a:rPr lang="ko-KR" altLang="en-US" err="1"/>
                <a:t>커널모드</a:t>
              </a:r>
              <a:r>
                <a:rPr lang="en-US" altLang="ko-KR"/>
                <a:t>)</a:t>
              </a:r>
              <a:endParaRPr lang="ko-KR" alt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0D3CC43-C90B-404D-9B1C-D9B120C7C9B7}"/>
                </a:ext>
              </a:extLst>
            </p:cNvPr>
            <p:cNvSpPr txBox="1"/>
            <p:nvPr/>
          </p:nvSpPr>
          <p:spPr>
            <a:xfrm>
              <a:off x="-6661020" y="1173206"/>
              <a:ext cx="1719198" cy="692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하드웨어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4DBF3FF-8D35-4780-B7AD-522C757ECE63}"/>
                </a:ext>
              </a:extLst>
            </p:cNvPr>
            <p:cNvSpPr txBox="1"/>
            <p:nvPr/>
          </p:nvSpPr>
          <p:spPr>
            <a:xfrm>
              <a:off x="-2841122" y="968458"/>
              <a:ext cx="2201107" cy="1211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/>
                <a:t>프로그램</a:t>
              </a:r>
              <a:endParaRPr lang="en-US" altLang="ko-KR"/>
            </a:p>
            <a:p>
              <a:r>
                <a:rPr lang="en-US" altLang="ko-KR"/>
                <a:t>(</a:t>
              </a:r>
              <a:r>
                <a:rPr lang="ko-KR" altLang="en-US"/>
                <a:t>사용자모드</a:t>
              </a:r>
              <a:r>
                <a:rPr lang="en-US" altLang="ko-KR"/>
                <a:t>)</a:t>
              </a:r>
              <a:endParaRPr lang="ko-KR" alt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80D62708-0B20-47BD-BA83-021F8217DF01}"/>
              </a:ext>
            </a:extLst>
          </p:cNvPr>
          <p:cNvSpPr txBox="1"/>
          <p:nvPr/>
        </p:nvSpPr>
        <p:spPr>
          <a:xfrm>
            <a:off x="6799191" y="3071384"/>
            <a:ext cx="4193273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dirty="0">
                <a:ea typeface="맑은 고딕"/>
              </a:rPr>
              <a:t>커널 스택으로부터 레지스터를 복원</a:t>
            </a:r>
            <a:endParaRPr lang="en-US" altLang="ko-KR" dirty="0"/>
          </a:p>
          <a:p>
            <a:r>
              <a:rPr lang="ko-KR" altLang="en-US" dirty="0">
                <a:ea typeface="맑은 고딕"/>
              </a:rPr>
              <a:t>사용자 모드로 이동</a:t>
            </a:r>
            <a:endParaRPr lang="en-US" altLang="ko-KR" dirty="0"/>
          </a:p>
          <a:p>
            <a:r>
              <a:rPr lang="ko-KR" altLang="en-US" dirty="0">
                <a:ea typeface="맑은 고딕"/>
              </a:rPr>
              <a:t>트랩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이후의 </a:t>
            </a:r>
            <a:r>
              <a:rPr lang="en-US" altLang="ko-KR" dirty="0">
                <a:ea typeface="맑은 고딕"/>
              </a:rPr>
              <a:t>PC</a:t>
            </a:r>
            <a:r>
              <a:rPr lang="ko-KR" altLang="en-US" dirty="0">
                <a:ea typeface="맑은 고딕"/>
              </a:rPr>
              <a:t>로 분기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FD774B-48E2-42A0-B065-F6E0BC8C20D8}"/>
              </a:ext>
            </a:extLst>
          </p:cNvPr>
          <p:cNvSpPr txBox="1"/>
          <p:nvPr/>
        </p:nvSpPr>
        <p:spPr>
          <a:xfrm>
            <a:off x="9896033" y="4124204"/>
            <a:ext cx="277119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>
                <a:ea typeface="맑은 고딕"/>
              </a:rPr>
              <a:t>main</a:t>
            </a:r>
            <a:r>
              <a:rPr lang="ko-KR" altLang="en-US">
                <a:ea typeface="맑은 고딕"/>
              </a:rPr>
              <a:t>에서 리턴</a:t>
            </a:r>
            <a:endParaRPr lang="en-US" altLang="ko-KR"/>
          </a:p>
          <a:p>
            <a:r>
              <a:rPr lang="en-US" altLang="ko-KR">
                <a:ea typeface="맑은 고딕"/>
              </a:rPr>
              <a:t>trap(exit( )</a:t>
            </a:r>
            <a:r>
              <a:rPr lang="ko-KR" altLang="en-US" err="1">
                <a:ea typeface="맑은 고딕"/>
              </a:rPr>
              <a:t>를</a:t>
            </a:r>
            <a:r>
              <a:rPr lang="ko-KR" altLang="en-US">
                <a:ea typeface="맑은 고딕"/>
              </a:rPr>
              <a:t> 통하여</a:t>
            </a:r>
            <a:r>
              <a:rPr lang="en-US" altLang="ko-KR">
                <a:ea typeface="맑은 고딕"/>
              </a:rPr>
              <a:t>)</a:t>
            </a:r>
            <a:endParaRPr lang="ko-KR" altLang="en-US">
              <a:ea typeface="맑은 고딕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78CB3C4-DD8D-4AD5-98B0-CD343CD323DA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53p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3D5F47-0A1A-4BF0-9900-A6E3920B9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1714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A05782FF-B699-003A-FD56-17994B333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" y="1816873"/>
            <a:ext cx="3676650" cy="424343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6" y="498809"/>
            <a:ext cx="934927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제한적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직접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실행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 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프로토콜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– </a:t>
            </a:r>
            <a:r>
              <a:rPr lang="ko-KR" altLang="en-US" sz="3600" b="1">
                <a:solidFill>
                  <a:srgbClr val="0070C0"/>
                </a:solidFill>
                <a:ea typeface="맑은 고딕"/>
              </a:rPr>
              <a:t>프로세스 제거</a:t>
            </a:r>
            <a:endParaRPr lang="en-US" altLang="ko-KR" sz="3600" b="1">
              <a:solidFill>
                <a:srgbClr val="0070C0"/>
              </a:solidFill>
              <a:ea typeface="맑은 고딕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5659CEDC-98A0-446F-912E-E40D696E9FC4}"/>
              </a:ext>
            </a:extLst>
          </p:cNvPr>
          <p:cNvSpPr/>
          <p:nvPr/>
        </p:nvSpPr>
        <p:spPr>
          <a:xfrm>
            <a:off x="354562" y="5739209"/>
            <a:ext cx="3675602" cy="2840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ADBFA592-985A-4428-89FF-055E7982ADA0}"/>
              </a:ext>
            </a:extLst>
          </p:cNvPr>
          <p:cNvGrpSpPr/>
          <p:nvPr/>
        </p:nvGrpSpPr>
        <p:grpSpPr>
          <a:xfrm>
            <a:off x="4995872" y="2087456"/>
            <a:ext cx="6840659" cy="1211322"/>
            <a:chOff x="-10995062" y="968458"/>
            <a:chExt cx="10355047" cy="1211322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7F3597EE-A986-43AA-8736-1891491ED154}"/>
                </a:ext>
              </a:extLst>
            </p:cNvPr>
            <p:cNvCxnSpPr>
              <a:cxnSpLocks/>
            </p:cNvCxnSpPr>
            <p:nvPr/>
          </p:nvCxnSpPr>
          <p:spPr>
            <a:xfrm>
              <a:off x="-10890532" y="1633451"/>
              <a:ext cx="10087104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BFCFE4A-A2F6-4435-AB26-D79ECC32C366}"/>
                </a:ext>
              </a:extLst>
            </p:cNvPr>
            <p:cNvSpPr txBox="1"/>
            <p:nvPr/>
          </p:nvSpPr>
          <p:spPr>
            <a:xfrm>
              <a:off x="-10995062" y="968458"/>
              <a:ext cx="24327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/>
                <a:t>운영체제</a:t>
              </a:r>
              <a:endParaRPr lang="en-US" altLang="ko-KR"/>
            </a:p>
            <a:p>
              <a:r>
                <a:rPr lang="en-US" altLang="ko-KR"/>
                <a:t>(</a:t>
              </a:r>
              <a:r>
                <a:rPr lang="ko-KR" altLang="en-US" err="1"/>
                <a:t>커널모드</a:t>
              </a:r>
              <a:r>
                <a:rPr lang="en-US" altLang="ko-KR"/>
                <a:t>)</a:t>
              </a:r>
              <a:endParaRPr lang="ko-KR" alt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0D3CC43-C90B-404D-9B1C-D9B120C7C9B7}"/>
                </a:ext>
              </a:extLst>
            </p:cNvPr>
            <p:cNvSpPr txBox="1"/>
            <p:nvPr/>
          </p:nvSpPr>
          <p:spPr>
            <a:xfrm>
              <a:off x="-6661020" y="1173206"/>
              <a:ext cx="1719198" cy="692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/>
                <a:t>하드웨어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4DBF3FF-8D35-4780-B7AD-522C757ECE63}"/>
                </a:ext>
              </a:extLst>
            </p:cNvPr>
            <p:cNvSpPr txBox="1"/>
            <p:nvPr/>
          </p:nvSpPr>
          <p:spPr>
            <a:xfrm>
              <a:off x="-2841122" y="968458"/>
              <a:ext cx="2201107" cy="1211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/>
                <a:t>프로그램</a:t>
              </a:r>
              <a:endParaRPr lang="en-US" altLang="ko-KR"/>
            </a:p>
            <a:p>
              <a:r>
                <a:rPr lang="en-US" altLang="ko-KR"/>
                <a:t>(</a:t>
              </a:r>
              <a:r>
                <a:rPr lang="ko-KR" altLang="en-US"/>
                <a:t>사용자모드</a:t>
              </a:r>
              <a:r>
                <a:rPr lang="en-US" altLang="ko-KR"/>
                <a:t>)</a:t>
              </a:r>
              <a:endParaRPr lang="ko-KR" alt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78CB3C4-DD8D-4AD5-98B0-CD343CD323DA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53p</a:t>
            </a:r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10C7712-F9E5-4C58-8EFA-B5B60B14BEA9}"/>
              </a:ext>
            </a:extLst>
          </p:cNvPr>
          <p:cNvSpPr txBox="1"/>
          <p:nvPr/>
        </p:nvSpPr>
        <p:spPr>
          <a:xfrm>
            <a:off x="4881918" y="2840395"/>
            <a:ext cx="3537857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>
                <a:ea typeface="맑은 고딕"/>
              </a:rPr>
              <a:t>프로세스의 메모리를 반환</a:t>
            </a:r>
            <a:endParaRPr lang="en-US" altLang="ko-KR"/>
          </a:p>
          <a:p>
            <a:r>
              <a:rPr lang="ko-KR" altLang="en-US">
                <a:ea typeface="맑은 고딕"/>
              </a:rPr>
              <a:t>프로세스 목록에서 제거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690C6D-6EE3-4EA8-A823-F820D3FB7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91482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FD6B4D8-39DC-4EF5-B154-35BC92BCC96B}"/>
              </a:ext>
            </a:extLst>
          </p:cNvPr>
          <p:cNvSpPr/>
          <p:nvPr/>
        </p:nvSpPr>
        <p:spPr>
          <a:xfrm>
            <a:off x="8502521" y="3995468"/>
            <a:ext cx="2136710" cy="36933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DDA9CD7-DBD7-4E22-AB29-27148393AAFD}"/>
              </a:ext>
            </a:extLst>
          </p:cNvPr>
          <p:cNvSpPr/>
          <p:nvPr/>
        </p:nvSpPr>
        <p:spPr>
          <a:xfrm>
            <a:off x="6365811" y="3246964"/>
            <a:ext cx="2136710" cy="36933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493D8A3-4B23-44F2-8CDD-AC25E524D9DE}"/>
              </a:ext>
            </a:extLst>
          </p:cNvPr>
          <p:cNvSpPr/>
          <p:nvPr/>
        </p:nvSpPr>
        <p:spPr>
          <a:xfrm>
            <a:off x="4264091" y="4003092"/>
            <a:ext cx="2136710" cy="36933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B2D5ED5-76F1-4FAE-ACDD-510A17B34A98}"/>
              </a:ext>
            </a:extLst>
          </p:cNvPr>
          <p:cNvSpPr/>
          <p:nvPr/>
        </p:nvSpPr>
        <p:spPr>
          <a:xfrm>
            <a:off x="2127381" y="3240399"/>
            <a:ext cx="2136710" cy="36933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7" y="498809"/>
            <a:ext cx="586215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직접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실행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문제점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2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D5EA33D-1BB1-144D-BBF7-DA2EF03CC893}"/>
              </a:ext>
            </a:extLst>
          </p:cNvPr>
          <p:cNvSpPr txBox="1"/>
          <p:nvPr/>
        </p:nvSpPr>
        <p:spPr>
          <a:xfrm>
            <a:off x="278360" y="2212231"/>
            <a:ext cx="8068035" cy="7489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>
                <a:ea typeface="맑은 고딕"/>
              </a:rPr>
              <a:t>프로세스 간 전환을 할 수 있어야 함</a:t>
            </a:r>
            <a:endParaRPr lang="en-US" altLang="ko-KR">
              <a:ea typeface="맑은 고딕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>
                <a:ea typeface="맑은 고딕"/>
              </a:rPr>
              <a:t>CPU</a:t>
            </a:r>
            <a:r>
              <a:rPr lang="ko-KR" altLang="en-US" err="1">
                <a:ea typeface="맑은 고딕"/>
              </a:rPr>
              <a:t>를</a:t>
            </a:r>
            <a:r>
              <a:rPr lang="ko-KR" altLang="en-US">
                <a:ea typeface="맑은 고딕"/>
              </a:rPr>
              <a:t> 가상화 하는데 필요한 </a:t>
            </a:r>
            <a:r>
              <a:rPr lang="ko-KR" altLang="en-US" b="1">
                <a:ea typeface="맑은 고딕"/>
              </a:rPr>
              <a:t>시분할 기법</a:t>
            </a:r>
            <a:r>
              <a:rPr lang="ko-KR" altLang="en-US">
                <a:ea typeface="맑은 고딕"/>
              </a:rPr>
              <a:t>을 어떻게 구현 할 것인가 문제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663D5D-47A2-DF7E-3D4B-A6FE48186047}"/>
              </a:ext>
            </a:extLst>
          </p:cNvPr>
          <p:cNvSpPr txBox="1"/>
          <p:nvPr/>
        </p:nvSpPr>
        <p:spPr>
          <a:xfrm>
            <a:off x="277970" y="4809989"/>
            <a:ext cx="5103847" cy="11285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>
                <a:ea typeface="맑은 고딕"/>
              </a:rPr>
              <a:t>구현 방법에는 두가지 있음</a:t>
            </a:r>
          </a:p>
          <a:p>
            <a:pPr>
              <a:spcAft>
                <a:spcPts val="800"/>
              </a:spcAft>
            </a:pPr>
            <a:r>
              <a:rPr lang="en-US" altLang="ko-KR">
                <a:ea typeface="맑은 고딕"/>
              </a:rPr>
              <a:t>1. </a:t>
            </a:r>
            <a:r>
              <a:rPr lang="ko-KR" altLang="en-US">
                <a:ea typeface="맑은 고딕"/>
              </a:rPr>
              <a:t>협조 방식</a:t>
            </a:r>
          </a:p>
          <a:p>
            <a:r>
              <a:rPr lang="en-US" altLang="ko-KR">
                <a:ea typeface="맑은 고딕"/>
              </a:rPr>
              <a:t>2. </a:t>
            </a:r>
            <a:r>
              <a:rPr lang="ko-KR" altLang="en-US" err="1">
                <a:ea typeface="맑은 고딕"/>
              </a:rPr>
              <a:t>비협조</a:t>
            </a:r>
            <a:r>
              <a:rPr lang="ko-KR" altLang="en-US">
                <a:ea typeface="맑은 고딕"/>
              </a:rPr>
              <a:t> 방식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B4DDFB-3FB4-44AF-91BB-AFE2D1E770E0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54p</a:t>
            </a:r>
            <a:endParaRPr lang="ko-KR" altLang="en-US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D486AA10-104A-45A6-B84B-9E520F5DB6D5}"/>
              </a:ext>
            </a:extLst>
          </p:cNvPr>
          <p:cNvCxnSpPr>
            <a:cxnSpLocks/>
          </p:cNvCxnSpPr>
          <p:nvPr/>
        </p:nvCxnSpPr>
        <p:spPr>
          <a:xfrm>
            <a:off x="1875455" y="3429000"/>
            <a:ext cx="8980712" cy="0"/>
          </a:xfrm>
          <a:prstGeom prst="straightConnector1">
            <a:avLst/>
          </a:prstGeom>
          <a:ln w="38100">
            <a:solidFill>
              <a:srgbClr val="0070C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BF5D8F58-B021-454D-803F-0B84C1C62E9F}"/>
              </a:ext>
            </a:extLst>
          </p:cNvPr>
          <p:cNvCxnSpPr>
            <a:cxnSpLocks/>
          </p:cNvCxnSpPr>
          <p:nvPr/>
        </p:nvCxnSpPr>
        <p:spPr>
          <a:xfrm>
            <a:off x="1875455" y="4178559"/>
            <a:ext cx="8980712" cy="0"/>
          </a:xfrm>
          <a:prstGeom prst="straightConnector1">
            <a:avLst/>
          </a:prstGeom>
          <a:ln w="38100">
            <a:solidFill>
              <a:srgbClr val="0070C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749F095-6757-4E33-A756-6CF831DD8A7E}"/>
              </a:ext>
            </a:extLst>
          </p:cNvPr>
          <p:cNvSpPr txBox="1"/>
          <p:nvPr/>
        </p:nvSpPr>
        <p:spPr>
          <a:xfrm>
            <a:off x="1110343" y="3240399"/>
            <a:ext cx="821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Task 1</a:t>
            </a:r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06C34F-CBF0-4D30-8834-274734D0A4A0}"/>
              </a:ext>
            </a:extLst>
          </p:cNvPr>
          <p:cNvSpPr txBox="1"/>
          <p:nvPr/>
        </p:nvSpPr>
        <p:spPr>
          <a:xfrm>
            <a:off x="1110343" y="3959425"/>
            <a:ext cx="821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Task 2</a:t>
            </a:r>
            <a:endParaRPr lang="ko-KR" altLang="en-US"/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A4D20EC8-FAE3-4C0B-A7D5-CBB128360003}"/>
              </a:ext>
            </a:extLst>
          </p:cNvPr>
          <p:cNvCxnSpPr/>
          <p:nvPr/>
        </p:nvCxnSpPr>
        <p:spPr>
          <a:xfrm>
            <a:off x="4264091" y="3069771"/>
            <a:ext cx="0" cy="1511560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E0DDB6E2-FA6D-4AB8-929D-044E8D470135}"/>
              </a:ext>
            </a:extLst>
          </p:cNvPr>
          <p:cNvCxnSpPr/>
          <p:nvPr/>
        </p:nvCxnSpPr>
        <p:spPr>
          <a:xfrm>
            <a:off x="6384473" y="3069771"/>
            <a:ext cx="0" cy="1511560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9DD4C8C-319A-4258-A657-B567FCB3A14C}"/>
              </a:ext>
            </a:extLst>
          </p:cNvPr>
          <p:cNvCxnSpPr/>
          <p:nvPr/>
        </p:nvCxnSpPr>
        <p:spPr>
          <a:xfrm>
            <a:off x="8498635" y="3069771"/>
            <a:ext cx="0" cy="1511560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3B4680-F4B3-4CDA-B6BF-37545B3F9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31258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7" y="498809"/>
            <a:ext cx="5497695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협조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방식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040D0A3-A8A9-CDFF-00C9-564197D8E5B3}"/>
              </a:ext>
            </a:extLst>
          </p:cNvPr>
          <p:cNvSpPr txBox="1"/>
          <p:nvPr/>
        </p:nvSpPr>
        <p:spPr>
          <a:xfrm>
            <a:off x="278361" y="2030290"/>
            <a:ext cx="10339262" cy="16825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>
                <a:ea typeface="맑은 고딕"/>
              </a:rPr>
              <a:t>프로세스가 </a:t>
            </a:r>
            <a:r>
              <a:rPr lang="ko-KR" altLang="en-US" err="1">
                <a:ea typeface="맑은 고딕"/>
              </a:rPr>
              <a:t>yield</a:t>
            </a:r>
            <a:r>
              <a:rPr lang="ko-KR" altLang="en-US">
                <a:ea typeface="맑은 고딕"/>
              </a:rPr>
              <a:t> 시스템 콜을 호출하여 운영체제가 제어권을 얻음</a:t>
            </a:r>
          </a:p>
          <a:p>
            <a:r>
              <a:rPr lang="ko-KR" altLang="en-US">
                <a:ea typeface="맑은 고딕"/>
              </a:rPr>
              <a:t>- 파일 입출력, 새 프로세스 생성 등</a:t>
            </a:r>
          </a:p>
          <a:p>
            <a:endParaRPr lang="ko-KR" altLang="en-US">
              <a:ea typeface="맑은 고딕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>
                <a:ea typeface="맑은 고딕"/>
              </a:rPr>
              <a:t>프로그램이 비정상적인 행위를 하게 되면 운영체제가 제어권을 얻음</a:t>
            </a:r>
          </a:p>
          <a:p>
            <a:r>
              <a:rPr lang="ko-KR" altLang="en-US">
                <a:ea typeface="맑은 고딕"/>
              </a:rPr>
              <a:t>- 0으로 나누는 연산, 접근할 수 없는 메모리 접근 등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7C1EC0-F19C-4FD6-9D81-C70EABE74677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54p</a:t>
            </a: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6312A2-36C9-4A61-AB4C-77A1EBA62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2491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0E5BBCF-5ADC-4435-9E52-227774450D13}"/>
              </a:ext>
            </a:extLst>
          </p:cNvPr>
          <p:cNvSpPr/>
          <p:nvPr/>
        </p:nvSpPr>
        <p:spPr>
          <a:xfrm>
            <a:off x="0" y="-37323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6D81761-709D-4085-95FF-900116637508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9F119C9-B492-44E5-BF82-30158AD95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2</a:t>
            </a:fld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D022BC5-2C90-4C5B-A4E5-BE5A70D1AABE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8B06257-EF6F-404F-B323-74A59259F19A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CE5BD2B-B739-4DC7-9EC8-26DF4F6E83AF}"/>
              </a:ext>
            </a:extLst>
          </p:cNvPr>
          <p:cNvCxnSpPr>
            <a:cxnSpLocks/>
          </p:cNvCxnSpPr>
          <p:nvPr/>
        </p:nvCxnSpPr>
        <p:spPr>
          <a:xfrm>
            <a:off x="1548881" y="1317379"/>
            <a:ext cx="0" cy="481624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E00320D-13FC-435A-819F-0ACDE5967B83}"/>
              </a:ext>
            </a:extLst>
          </p:cNvPr>
          <p:cNvSpPr txBox="1"/>
          <p:nvPr/>
        </p:nvSpPr>
        <p:spPr>
          <a:xfrm>
            <a:off x="279917" y="498809"/>
            <a:ext cx="2537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rgbClr val="0070C0"/>
                </a:solidFill>
              </a:rPr>
              <a:t>Study </a:t>
            </a:r>
            <a:r>
              <a:rPr lang="ko-KR" altLang="en-US" sz="3600" b="1">
                <a:solidFill>
                  <a:srgbClr val="0070C0"/>
                </a:solidFill>
              </a:rPr>
              <a:t>일정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B22437-24C8-422A-AD3B-B8BCAD10F0CE}"/>
              </a:ext>
            </a:extLst>
          </p:cNvPr>
          <p:cNvSpPr txBox="1"/>
          <p:nvPr/>
        </p:nvSpPr>
        <p:spPr>
          <a:xfrm>
            <a:off x="375250" y="1594927"/>
            <a:ext cx="10263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rgbClr val="0070C0"/>
                </a:solidFill>
              </a:rPr>
              <a:t>3/16</a:t>
            </a:r>
            <a:endParaRPr lang="ko-KR" altLang="en-US" sz="3200">
              <a:solidFill>
                <a:srgbClr val="0070C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2BD8A7-A1EA-4423-A972-9F85A316B14E}"/>
              </a:ext>
            </a:extLst>
          </p:cNvPr>
          <p:cNvSpPr txBox="1"/>
          <p:nvPr/>
        </p:nvSpPr>
        <p:spPr>
          <a:xfrm>
            <a:off x="354561" y="2793086"/>
            <a:ext cx="10263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rgbClr val="0070C0"/>
                </a:solidFill>
              </a:rPr>
              <a:t>3/21</a:t>
            </a:r>
            <a:endParaRPr lang="ko-KR" altLang="en-US" sz="3200">
              <a:solidFill>
                <a:srgbClr val="0070C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E580E3-FAA1-40A7-8256-0091A481F45D}"/>
              </a:ext>
            </a:extLst>
          </p:cNvPr>
          <p:cNvSpPr txBox="1"/>
          <p:nvPr/>
        </p:nvSpPr>
        <p:spPr>
          <a:xfrm>
            <a:off x="354561" y="3990569"/>
            <a:ext cx="10263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rgbClr val="0070C0"/>
                </a:solidFill>
              </a:rPr>
              <a:t>3/22</a:t>
            </a:r>
            <a:endParaRPr lang="ko-KR" altLang="en-US" sz="3200">
              <a:solidFill>
                <a:srgbClr val="0070C0"/>
              </a:solidFill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F7E9D54F-3C88-4A05-B5BB-5398C50D4112}"/>
              </a:ext>
            </a:extLst>
          </p:cNvPr>
          <p:cNvCxnSpPr>
            <a:cxnSpLocks/>
          </p:cNvCxnSpPr>
          <p:nvPr/>
        </p:nvCxnSpPr>
        <p:spPr>
          <a:xfrm>
            <a:off x="354561" y="2458824"/>
            <a:ext cx="665272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CF8D2E06-88F0-4728-A92D-5F172783344A}"/>
              </a:ext>
            </a:extLst>
          </p:cNvPr>
          <p:cNvCxnSpPr>
            <a:cxnSpLocks/>
          </p:cNvCxnSpPr>
          <p:nvPr/>
        </p:nvCxnSpPr>
        <p:spPr>
          <a:xfrm>
            <a:off x="375250" y="3642164"/>
            <a:ext cx="669735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78F2F6A-9073-4344-9FEA-670C37F90005}"/>
              </a:ext>
            </a:extLst>
          </p:cNvPr>
          <p:cNvCxnSpPr>
            <a:cxnSpLocks/>
          </p:cNvCxnSpPr>
          <p:nvPr/>
        </p:nvCxnSpPr>
        <p:spPr>
          <a:xfrm>
            <a:off x="408991" y="4881673"/>
            <a:ext cx="666361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7E9EAFD-CA39-4F2B-AFEF-D111C3C73DD5}"/>
              </a:ext>
            </a:extLst>
          </p:cNvPr>
          <p:cNvSpPr txBox="1"/>
          <p:nvPr/>
        </p:nvSpPr>
        <p:spPr>
          <a:xfrm>
            <a:off x="354561" y="5188003"/>
            <a:ext cx="10263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rgbClr val="0070C0"/>
                </a:solidFill>
              </a:rPr>
              <a:t>3/23</a:t>
            </a:r>
            <a:endParaRPr lang="ko-KR" altLang="en-US" sz="3200">
              <a:solidFill>
                <a:srgbClr val="0070C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984EAD-B9B1-45E9-B2ED-D1E5F4F1FC26}"/>
              </a:ext>
            </a:extLst>
          </p:cNvPr>
          <p:cNvSpPr txBox="1"/>
          <p:nvPr/>
        </p:nvSpPr>
        <p:spPr>
          <a:xfrm>
            <a:off x="1716833" y="1589308"/>
            <a:ext cx="9694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solidFill>
                  <a:srgbClr val="0070C0"/>
                </a:solidFill>
              </a:rPr>
              <a:t>일정 생성 및 개인 </a:t>
            </a:r>
            <a:r>
              <a:rPr lang="en-US" altLang="ko-KR" sz="3200">
                <a:solidFill>
                  <a:srgbClr val="0070C0"/>
                </a:solidFill>
              </a:rPr>
              <a:t>Study</a:t>
            </a:r>
            <a:endParaRPr lang="ko-KR" altLang="en-US" sz="3200">
              <a:solidFill>
                <a:srgbClr val="0070C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EA32DAF-1EF1-4BD8-9122-19BEE1DCDEBC}"/>
              </a:ext>
            </a:extLst>
          </p:cNvPr>
          <p:cNvSpPr txBox="1"/>
          <p:nvPr/>
        </p:nvSpPr>
        <p:spPr>
          <a:xfrm>
            <a:off x="1716833" y="2758923"/>
            <a:ext cx="9694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rgbClr val="0070C0"/>
                </a:solidFill>
              </a:rPr>
              <a:t>1</a:t>
            </a:r>
            <a:r>
              <a:rPr lang="ko-KR" altLang="en-US" sz="3200">
                <a:solidFill>
                  <a:srgbClr val="0070C0"/>
                </a:solidFill>
              </a:rPr>
              <a:t>차 미팅 </a:t>
            </a:r>
            <a:r>
              <a:rPr lang="en-US" altLang="ko-KR" sz="3200">
                <a:solidFill>
                  <a:srgbClr val="0070C0"/>
                </a:solidFill>
              </a:rPr>
              <a:t>(Zoom) </a:t>
            </a:r>
            <a:endParaRPr lang="ko-KR" altLang="en-US" sz="3200">
              <a:solidFill>
                <a:srgbClr val="0070C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0E2E44-5485-4311-87C1-D8954DDBC351}"/>
              </a:ext>
            </a:extLst>
          </p:cNvPr>
          <p:cNvSpPr txBox="1"/>
          <p:nvPr/>
        </p:nvSpPr>
        <p:spPr>
          <a:xfrm>
            <a:off x="1716833" y="3944680"/>
            <a:ext cx="9694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rgbClr val="0070C0"/>
                </a:solidFill>
              </a:rPr>
              <a:t>2</a:t>
            </a:r>
            <a:r>
              <a:rPr lang="ko-KR" altLang="en-US" sz="3200">
                <a:solidFill>
                  <a:srgbClr val="0070C0"/>
                </a:solidFill>
              </a:rPr>
              <a:t>차 미팅 </a:t>
            </a:r>
            <a:r>
              <a:rPr lang="en-US" altLang="ko-KR" sz="3200">
                <a:solidFill>
                  <a:srgbClr val="0070C0"/>
                </a:solidFill>
              </a:rPr>
              <a:t>(</a:t>
            </a:r>
            <a:r>
              <a:rPr lang="ko-KR" altLang="en-US" sz="3200">
                <a:solidFill>
                  <a:srgbClr val="0070C0"/>
                </a:solidFill>
              </a:rPr>
              <a:t>대면</a:t>
            </a:r>
            <a:r>
              <a:rPr lang="en-US" altLang="ko-KR" sz="3200">
                <a:solidFill>
                  <a:srgbClr val="0070C0"/>
                </a:solidFill>
              </a:rPr>
              <a:t>) </a:t>
            </a:r>
            <a:endParaRPr lang="ko-KR" altLang="en-US" sz="3200">
              <a:solidFill>
                <a:srgbClr val="0070C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9DCC818-6D49-4778-9D8C-DE87969B1FC1}"/>
              </a:ext>
            </a:extLst>
          </p:cNvPr>
          <p:cNvSpPr txBox="1"/>
          <p:nvPr/>
        </p:nvSpPr>
        <p:spPr>
          <a:xfrm>
            <a:off x="1716833" y="5184188"/>
            <a:ext cx="9694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solidFill>
                  <a:srgbClr val="0070C0"/>
                </a:solidFill>
              </a:rPr>
              <a:t>발표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7E2D456-EA8D-4CCA-BCF4-54EB4D1958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4530" y="1497567"/>
            <a:ext cx="3427258" cy="2323434"/>
          </a:xfrm>
          <a:prstGeom prst="rect">
            <a:avLst/>
          </a:prstGeom>
          <a:ln w="38100">
            <a:solidFill>
              <a:srgbClr val="0070C0"/>
            </a:solidFill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90CB8035-FB9D-45B6-9844-6575D4055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5265" y="3423439"/>
            <a:ext cx="3038669" cy="2279002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4A3D753-0B49-4CF2-8930-B246CABEB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2139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7" y="498809"/>
            <a:ext cx="5497695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협조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방식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D7C1EC0-F19C-4FD6-9D81-C70EABE74677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54p</a:t>
            </a:r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6690D74-6474-416C-B151-2F07BBFD1F75}"/>
              </a:ext>
            </a:extLst>
          </p:cNvPr>
          <p:cNvGrpSpPr/>
          <p:nvPr/>
        </p:nvGrpSpPr>
        <p:grpSpPr>
          <a:xfrm>
            <a:off x="1133669" y="2663167"/>
            <a:ext cx="723122" cy="723122"/>
            <a:chOff x="2808515" y="3470784"/>
            <a:chExt cx="1642187" cy="1642187"/>
          </a:xfrm>
        </p:grpSpPr>
        <p:sp>
          <p:nvSpPr>
            <p:cNvPr id="3" name="십자형 2">
              <a:extLst>
                <a:ext uri="{FF2B5EF4-FFF2-40B4-BE49-F238E27FC236}">
                  <a16:creationId xmlns:a16="http://schemas.microsoft.com/office/drawing/2014/main" id="{24262791-298B-4FD9-BF24-BD235FD48766}"/>
                </a:ext>
              </a:extLst>
            </p:cNvPr>
            <p:cNvSpPr/>
            <p:nvPr/>
          </p:nvSpPr>
          <p:spPr>
            <a:xfrm>
              <a:off x="2808515" y="3494113"/>
              <a:ext cx="1642187" cy="1595529"/>
            </a:xfrm>
            <a:prstGeom prst="plus">
              <a:avLst>
                <a:gd name="adj" fmla="val 3739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십자형 14">
              <a:extLst>
                <a:ext uri="{FF2B5EF4-FFF2-40B4-BE49-F238E27FC236}">
                  <a16:creationId xmlns:a16="http://schemas.microsoft.com/office/drawing/2014/main" id="{80A698F0-F413-43D1-8147-83F54158D295}"/>
                </a:ext>
              </a:extLst>
            </p:cNvPr>
            <p:cNvSpPr/>
            <p:nvPr/>
          </p:nvSpPr>
          <p:spPr>
            <a:xfrm rot="18888205">
              <a:off x="2808515" y="3494113"/>
              <a:ext cx="1642187" cy="1595529"/>
            </a:xfrm>
            <a:prstGeom prst="plus">
              <a:avLst>
                <a:gd name="adj" fmla="val 3739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F7B0B5EB-5683-4662-A905-8F107426E3B9}"/>
                </a:ext>
              </a:extLst>
            </p:cNvPr>
            <p:cNvSpPr/>
            <p:nvPr/>
          </p:nvSpPr>
          <p:spPr>
            <a:xfrm>
              <a:off x="3219060" y="3881329"/>
              <a:ext cx="821096" cy="8210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8C3FFC8-408F-4AB5-BA01-B8F3C7C980CB}"/>
              </a:ext>
            </a:extLst>
          </p:cNvPr>
          <p:cNvSpPr/>
          <p:nvPr/>
        </p:nvSpPr>
        <p:spPr>
          <a:xfrm>
            <a:off x="5059155" y="2611309"/>
            <a:ext cx="793102" cy="79310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71B2CB7-A7B2-4BC2-BAF5-1616FEA12408}"/>
              </a:ext>
            </a:extLst>
          </p:cNvPr>
          <p:cNvSpPr/>
          <p:nvPr/>
        </p:nvSpPr>
        <p:spPr>
          <a:xfrm>
            <a:off x="9190293" y="2520645"/>
            <a:ext cx="905069" cy="908355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4367AB5D-A612-4AEB-9315-A7FBEE340BA0}"/>
              </a:ext>
            </a:extLst>
          </p:cNvPr>
          <p:cNvSpPr/>
          <p:nvPr/>
        </p:nvSpPr>
        <p:spPr>
          <a:xfrm>
            <a:off x="6690049" y="2673440"/>
            <a:ext cx="1800808" cy="620259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768FFF7-5EB3-481D-9B7C-6564DEC8E294}"/>
              </a:ext>
            </a:extLst>
          </p:cNvPr>
          <p:cNvSpPr txBox="1"/>
          <p:nvPr/>
        </p:nvSpPr>
        <p:spPr>
          <a:xfrm>
            <a:off x="1239895" y="3543595"/>
            <a:ext cx="532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OS</a:t>
            </a:r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5C20273-2BA2-48C5-A37E-839FA2A2F424}"/>
              </a:ext>
            </a:extLst>
          </p:cNvPr>
          <p:cNvSpPr txBox="1"/>
          <p:nvPr/>
        </p:nvSpPr>
        <p:spPr>
          <a:xfrm>
            <a:off x="5190673" y="3510085"/>
            <a:ext cx="726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CPU</a:t>
            </a:r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966141-0F93-4E7F-AB6F-C9BE3CF8256D}"/>
              </a:ext>
            </a:extLst>
          </p:cNvPr>
          <p:cNvSpPr txBox="1"/>
          <p:nvPr/>
        </p:nvSpPr>
        <p:spPr>
          <a:xfrm>
            <a:off x="9190293" y="3456505"/>
            <a:ext cx="1097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Process</a:t>
            </a:r>
            <a:endParaRPr lang="ko-KR" altLang="en-US"/>
          </a:p>
        </p:txBody>
      </p:sp>
      <p:sp>
        <p:nvSpPr>
          <p:cNvPr id="28" name="화살표: 위로 구부러짐 27">
            <a:extLst>
              <a:ext uri="{FF2B5EF4-FFF2-40B4-BE49-F238E27FC236}">
                <a16:creationId xmlns:a16="http://schemas.microsoft.com/office/drawing/2014/main" id="{EDDDE3E8-D866-4722-AE25-160F4C903399}"/>
              </a:ext>
            </a:extLst>
          </p:cNvPr>
          <p:cNvSpPr/>
          <p:nvPr/>
        </p:nvSpPr>
        <p:spPr>
          <a:xfrm flipH="1">
            <a:off x="1239895" y="4089583"/>
            <a:ext cx="8659885" cy="1381511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B1B3E7C-76AB-4707-BBF1-76AE4FBF553D}"/>
              </a:ext>
            </a:extLst>
          </p:cNvPr>
          <p:cNvSpPr txBox="1"/>
          <p:nvPr/>
        </p:nvSpPr>
        <p:spPr>
          <a:xfrm>
            <a:off x="4573963" y="5568673"/>
            <a:ext cx="2116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System Call(yield)</a:t>
            </a:r>
            <a:endParaRPr lang="ko-KR" altLang="en-US"/>
          </a:p>
        </p:txBody>
      </p:sp>
      <p:sp>
        <p:nvSpPr>
          <p:cNvPr id="30" name="날짜 개체 틀 29">
            <a:extLst>
              <a:ext uri="{FF2B5EF4-FFF2-40B4-BE49-F238E27FC236}">
                <a16:creationId xmlns:a16="http://schemas.microsoft.com/office/drawing/2014/main" id="{B3647E9C-EFED-4051-8C26-65D78BDC8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5422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7" y="498809"/>
            <a:ext cx="5497695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협조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방식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D7C1EC0-F19C-4FD6-9D81-C70EABE74677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54p</a:t>
            </a:r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6690D74-6474-416C-B151-2F07BBFD1F75}"/>
              </a:ext>
            </a:extLst>
          </p:cNvPr>
          <p:cNvGrpSpPr/>
          <p:nvPr/>
        </p:nvGrpSpPr>
        <p:grpSpPr>
          <a:xfrm>
            <a:off x="1133669" y="2663167"/>
            <a:ext cx="723122" cy="723122"/>
            <a:chOff x="2808515" y="3470784"/>
            <a:chExt cx="1642187" cy="1642187"/>
          </a:xfrm>
        </p:grpSpPr>
        <p:sp>
          <p:nvSpPr>
            <p:cNvPr id="3" name="십자형 2">
              <a:extLst>
                <a:ext uri="{FF2B5EF4-FFF2-40B4-BE49-F238E27FC236}">
                  <a16:creationId xmlns:a16="http://schemas.microsoft.com/office/drawing/2014/main" id="{24262791-298B-4FD9-BF24-BD235FD48766}"/>
                </a:ext>
              </a:extLst>
            </p:cNvPr>
            <p:cNvSpPr/>
            <p:nvPr/>
          </p:nvSpPr>
          <p:spPr>
            <a:xfrm>
              <a:off x="2808515" y="3494113"/>
              <a:ext cx="1642187" cy="1595529"/>
            </a:xfrm>
            <a:prstGeom prst="plus">
              <a:avLst>
                <a:gd name="adj" fmla="val 3739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십자형 14">
              <a:extLst>
                <a:ext uri="{FF2B5EF4-FFF2-40B4-BE49-F238E27FC236}">
                  <a16:creationId xmlns:a16="http://schemas.microsoft.com/office/drawing/2014/main" id="{80A698F0-F413-43D1-8147-83F54158D295}"/>
                </a:ext>
              </a:extLst>
            </p:cNvPr>
            <p:cNvSpPr/>
            <p:nvPr/>
          </p:nvSpPr>
          <p:spPr>
            <a:xfrm rot="18888205">
              <a:off x="2808515" y="3494113"/>
              <a:ext cx="1642187" cy="1595529"/>
            </a:xfrm>
            <a:prstGeom prst="plus">
              <a:avLst>
                <a:gd name="adj" fmla="val 3739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F7B0B5EB-5683-4662-A905-8F107426E3B9}"/>
                </a:ext>
              </a:extLst>
            </p:cNvPr>
            <p:cNvSpPr/>
            <p:nvPr/>
          </p:nvSpPr>
          <p:spPr>
            <a:xfrm>
              <a:off x="3219060" y="3881329"/>
              <a:ext cx="821096" cy="8210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8C3FFC8-408F-4AB5-BA01-B8F3C7C980CB}"/>
              </a:ext>
            </a:extLst>
          </p:cNvPr>
          <p:cNvSpPr/>
          <p:nvPr/>
        </p:nvSpPr>
        <p:spPr>
          <a:xfrm>
            <a:off x="5059155" y="2611309"/>
            <a:ext cx="793102" cy="79310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71B2CB7-A7B2-4BC2-BAF5-1616FEA12408}"/>
              </a:ext>
            </a:extLst>
          </p:cNvPr>
          <p:cNvSpPr/>
          <p:nvPr/>
        </p:nvSpPr>
        <p:spPr>
          <a:xfrm>
            <a:off x="9190293" y="2520645"/>
            <a:ext cx="905069" cy="908355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4367AB5D-A612-4AEB-9315-A7FBEE340BA0}"/>
              </a:ext>
            </a:extLst>
          </p:cNvPr>
          <p:cNvSpPr/>
          <p:nvPr/>
        </p:nvSpPr>
        <p:spPr>
          <a:xfrm flipH="1">
            <a:off x="2455919" y="2752553"/>
            <a:ext cx="1800808" cy="620259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768FFF7-5EB3-481D-9B7C-6564DEC8E294}"/>
              </a:ext>
            </a:extLst>
          </p:cNvPr>
          <p:cNvSpPr txBox="1"/>
          <p:nvPr/>
        </p:nvSpPr>
        <p:spPr>
          <a:xfrm>
            <a:off x="1239895" y="3543595"/>
            <a:ext cx="532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OS</a:t>
            </a:r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5C20273-2BA2-48C5-A37E-839FA2A2F424}"/>
              </a:ext>
            </a:extLst>
          </p:cNvPr>
          <p:cNvSpPr txBox="1"/>
          <p:nvPr/>
        </p:nvSpPr>
        <p:spPr>
          <a:xfrm>
            <a:off x="5190673" y="3510085"/>
            <a:ext cx="726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CPU</a:t>
            </a:r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966141-0F93-4E7F-AB6F-C9BE3CF8256D}"/>
              </a:ext>
            </a:extLst>
          </p:cNvPr>
          <p:cNvSpPr txBox="1"/>
          <p:nvPr/>
        </p:nvSpPr>
        <p:spPr>
          <a:xfrm>
            <a:off x="9190293" y="3456505"/>
            <a:ext cx="1097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Process</a:t>
            </a:r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D238B3-E9C0-4B3F-B301-65DC3965EE08}"/>
              </a:ext>
            </a:extLst>
          </p:cNvPr>
          <p:cNvSpPr txBox="1"/>
          <p:nvPr/>
        </p:nvSpPr>
        <p:spPr>
          <a:xfrm>
            <a:off x="279670" y="4346045"/>
            <a:ext cx="1033926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>
                <a:ea typeface="맑은 고딕"/>
              </a:rPr>
              <a:t>프로세스가 시스템 콜을 통해 자발적으로 운영체제에게 </a:t>
            </a:r>
            <a:r>
              <a:rPr lang="en-US" altLang="ko-KR">
                <a:ea typeface="맑은 고딕"/>
              </a:rPr>
              <a:t>CPU</a:t>
            </a:r>
            <a:r>
              <a:rPr lang="ko-KR" altLang="en-US">
                <a:ea typeface="맑은 고딕"/>
              </a:rPr>
              <a:t>를 돌려줌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88F254-179D-49B5-88BA-7620DC761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93759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7" y="498809"/>
            <a:ext cx="4785827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비협조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방식</a:t>
            </a:r>
            <a:endParaRPr lang="en-US" altLang="ko-KR" sz="3600" b="1">
              <a:solidFill>
                <a:srgbClr val="0070C0"/>
              </a:solidFill>
              <a:ea typeface="맑은 고딕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BC76873-9BB1-EEB2-FDAD-305A2BA6146F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ko-KR" altLang="en-US">
              <a:ea typeface="맑은 고딕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40D0A3-A8A9-CDFF-00C9-564197D8E5B3}"/>
              </a:ext>
            </a:extLst>
          </p:cNvPr>
          <p:cNvSpPr txBox="1"/>
          <p:nvPr/>
        </p:nvSpPr>
        <p:spPr>
          <a:xfrm>
            <a:off x="278362" y="2022463"/>
            <a:ext cx="10804850" cy="261610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>
                <a:latin typeface="Malgun Gothic"/>
                <a:ea typeface="Malgun Gothic"/>
              </a:rPr>
              <a:t>타이머 인터럽트를 사용해 운영체제가 제어권을 얻음</a:t>
            </a:r>
            <a:endParaRPr lang="en-US" altLang="ko-KR">
              <a:latin typeface="Malgun Gothic"/>
              <a:ea typeface="Malgun Gothic"/>
            </a:endParaRPr>
          </a:p>
          <a:p>
            <a:endParaRPr lang="en-US" altLang="ko-KR">
              <a:ea typeface="맑은 고딕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 err="1">
                <a:ea typeface="맑은 고딕"/>
              </a:rPr>
              <a:t>실행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방식</a:t>
            </a:r>
            <a:endParaRPr lang="en-US" altLang="ko-KR">
              <a:ea typeface="맑은 고딕"/>
            </a:endParaRPr>
          </a:p>
          <a:p>
            <a:pPr>
              <a:spcAft>
                <a:spcPts val="800"/>
              </a:spcAft>
            </a:pPr>
            <a:r>
              <a:rPr lang="en-US" altLang="ko-KR">
                <a:ea typeface="맑은 고딕"/>
              </a:rPr>
              <a:t>- </a:t>
            </a:r>
            <a:r>
              <a:rPr lang="en-US" altLang="ko-KR" err="1">
                <a:ea typeface="맑은 고딕"/>
              </a:rPr>
              <a:t>부팅시점에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인터럽트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타이머를</a:t>
            </a:r>
            <a:r>
              <a:rPr lang="en-US" altLang="ko-KR">
                <a:ea typeface="맑은 고딕"/>
              </a:rPr>
              <a:t> </a:t>
            </a:r>
            <a:r>
              <a:rPr lang="en-US" altLang="ko-KR" err="1">
                <a:ea typeface="맑은 고딕"/>
              </a:rPr>
              <a:t>등록</a:t>
            </a:r>
          </a:p>
          <a:p>
            <a:pPr>
              <a:spcAft>
                <a:spcPts val="800"/>
              </a:spcAft>
            </a:pPr>
            <a:r>
              <a:rPr lang="en-US" altLang="ko-KR">
                <a:ea typeface="맑은 고딕"/>
              </a:rPr>
              <a:t>- </a:t>
            </a:r>
            <a:r>
              <a:rPr lang="en-US" altLang="ko-KR" err="1">
                <a:ea typeface="맑은 고딕"/>
              </a:rPr>
              <a:t>일정한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시간마다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인터럽트가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발생</a:t>
            </a:r>
          </a:p>
          <a:p>
            <a:r>
              <a:rPr lang="en-US" altLang="ko-KR">
                <a:ea typeface="맑은 고딕"/>
              </a:rPr>
              <a:t>- </a:t>
            </a:r>
            <a:r>
              <a:rPr lang="en-US" altLang="ko-KR" err="1">
                <a:ea typeface="맑은 고딕"/>
              </a:rPr>
              <a:t>실행중인</a:t>
            </a:r>
            <a:r>
              <a:rPr lang="en-US" altLang="ko-KR">
                <a:ea typeface="맑은 고딕"/>
              </a:rPr>
              <a:t> </a:t>
            </a:r>
            <a:r>
              <a:rPr lang="en-US" altLang="ko-KR" err="1">
                <a:ea typeface="맑은 고딕"/>
              </a:rPr>
              <a:t>프로세스를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중단하고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인터럽트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핸들러가</a:t>
            </a:r>
            <a:r>
              <a:rPr lang="en-US" altLang="ko-KR">
                <a:ea typeface="맑은 고딕"/>
              </a:rPr>
              <a:t> </a:t>
            </a:r>
            <a:r>
              <a:rPr lang="en-US" altLang="ko-KR" err="1">
                <a:ea typeface="맑은 고딕"/>
              </a:rPr>
              <a:t>수행됨</a:t>
            </a:r>
          </a:p>
          <a:p>
            <a:endParaRPr lang="en-US" altLang="ko-KR">
              <a:ea typeface="맑은 고딕"/>
            </a:endParaRPr>
          </a:p>
          <a:p>
            <a:endParaRPr lang="en-US" altLang="ko-KR">
              <a:ea typeface="맑은 고딕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8B148A-9C75-43F7-B3D4-CAAEB7F46390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55p</a:t>
            </a:r>
            <a:endParaRPr lang="ko-KR" altLang="en-US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8F6C798F-B21F-4BAB-BB70-7881C6B37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19693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23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7" y="498809"/>
            <a:ext cx="5497695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>
                <a:solidFill>
                  <a:srgbClr val="0070C0"/>
                </a:solidFill>
                <a:ea typeface="맑은 고딕"/>
              </a:rPr>
              <a:t>비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협조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방식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D7C1EC0-F19C-4FD6-9D81-C70EABE74677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54p</a:t>
            </a:r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ABE0041-063B-4BA8-963A-C4EDF0265F8E}"/>
              </a:ext>
            </a:extLst>
          </p:cNvPr>
          <p:cNvGrpSpPr/>
          <p:nvPr/>
        </p:nvGrpSpPr>
        <p:grpSpPr>
          <a:xfrm>
            <a:off x="1133669" y="2663167"/>
            <a:ext cx="723122" cy="723122"/>
            <a:chOff x="2808515" y="3470784"/>
            <a:chExt cx="1642187" cy="1642187"/>
          </a:xfrm>
        </p:grpSpPr>
        <p:sp>
          <p:nvSpPr>
            <p:cNvPr id="15" name="십자형 14">
              <a:extLst>
                <a:ext uri="{FF2B5EF4-FFF2-40B4-BE49-F238E27FC236}">
                  <a16:creationId xmlns:a16="http://schemas.microsoft.com/office/drawing/2014/main" id="{3F7118DD-B611-4C56-B229-162CF8490994}"/>
                </a:ext>
              </a:extLst>
            </p:cNvPr>
            <p:cNvSpPr/>
            <p:nvPr/>
          </p:nvSpPr>
          <p:spPr>
            <a:xfrm>
              <a:off x="2808515" y="3494113"/>
              <a:ext cx="1642187" cy="1595529"/>
            </a:xfrm>
            <a:prstGeom prst="plus">
              <a:avLst>
                <a:gd name="adj" fmla="val 3739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십자형 15">
              <a:extLst>
                <a:ext uri="{FF2B5EF4-FFF2-40B4-BE49-F238E27FC236}">
                  <a16:creationId xmlns:a16="http://schemas.microsoft.com/office/drawing/2014/main" id="{B7B90D44-B446-4F8A-9B44-C038811E1EFE}"/>
                </a:ext>
              </a:extLst>
            </p:cNvPr>
            <p:cNvSpPr/>
            <p:nvPr/>
          </p:nvSpPr>
          <p:spPr>
            <a:xfrm rot="18888205">
              <a:off x="2808515" y="3494113"/>
              <a:ext cx="1642187" cy="1595529"/>
            </a:xfrm>
            <a:prstGeom prst="plus">
              <a:avLst>
                <a:gd name="adj" fmla="val 3739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4ED9470B-C7A9-40A9-8F00-2F7C6E468599}"/>
                </a:ext>
              </a:extLst>
            </p:cNvPr>
            <p:cNvSpPr/>
            <p:nvPr/>
          </p:nvSpPr>
          <p:spPr>
            <a:xfrm>
              <a:off x="3219060" y="3881329"/>
              <a:ext cx="821096" cy="8210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0D3A535-CB71-47FF-A688-A5D0FAE708B4}"/>
              </a:ext>
            </a:extLst>
          </p:cNvPr>
          <p:cNvSpPr/>
          <p:nvPr/>
        </p:nvSpPr>
        <p:spPr>
          <a:xfrm>
            <a:off x="5059155" y="2611309"/>
            <a:ext cx="793102" cy="79310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335BB99-E6E9-4C96-AF73-DE01703F78DC}"/>
              </a:ext>
            </a:extLst>
          </p:cNvPr>
          <p:cNvSpPr/>
          <p:nvPr/>
        </p:nvSpPr>
        <p:spPr>
          <a:xfrm>
            <a:off x="9190293" y="2520645"/>
            <a:ext cx="905069" cy="908355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BF5A2097-D258-4E7A-8539-5E2949C7D846}"/>
              </a:ext>
            </a:extLst>
          </p:cNvPr>
          <p:cNvSpPr/>
          <p:nvPr/>
        </p:nvSpPr>
        <p:spPr>
          <a:xfrm>
            <a:off x="6690049" y="2673440"/>
            <a:ext cx="1800808" cy="620259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995B26A-07F3-4BB8-873C-07A4427284CC}"/>
              </a:ext>
            </a:extLst>
          </p:cNvPr>
          <p:cNvSpPr txBox="1"/>
          <p:nvPr/>
        </p:nvSpPr>
        <p:spPr>
          <a:xfrm>
            <a:off x="1239895" y="3543595"/>
            <a:ext cx="532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OS</a:t>
            </a:r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3F272F1-D6A5-4E6B-98E6-62C99A24CAAD}"/>
              </a:ext>
            </a:extLst>
          </p:cNvPr>
          <p:cNvSpPr txBox="1"/>
          <p:nvPr/>
        </p:nvSpPr>
        <p:spPr>
          <a:xfrm>
            <a:off x="5190673" y="3510085"/>
            <a:ext cx="726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CPU</a:t>
            </a:r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4BCAC57-7ABF-4E33-857E-A3B860917D0E}"/>
              </a:ext>
            </a:extLst>
          </p:cNvPr>
          <p:cNvSpPr txBox="1"/>
          <p:nvPr/>
        </p:nvSpPr>
        <p:spPr>
          <a:xfrm>
            <a:off x="9190293" y="3456505"/>
            <a:ext cx="1097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Process</a:t>
            </a:r>
            <a:endParaRPr lang="ko-KR" altLang="en-US"/>
          </a:p>
        </p:txBody>
      </p:sp>
      <p:sp>
        <p:nvSpPr>
          <p:cNvPr id="3" name="순서도: 연결자 2">
            <a:extLst>
              <a:ext uri="{FF2B5EF4-FFF2-40B4-BE49-F238E27FC236}">
                <a16:creationId xmlns:a16="http://schemas.microsoft.com/office/drawing/2014/main" id="{A7F89F09-C47A-474A-AEF3-D26E3ABD913C}"/>
              </a:ext>
            </a:extLst>
          </p:cNvPr>
          <p:cNvSpPr/>
          <p:nvPr/>
        </p:nvSpPr>
        <p:spPr>
          <a:xfrm>
            <a:off x="7129390" y="3430624"/>
            <a:ext cx="849086" cy="849086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>
                <a:solidFill>
                  <a:schemeClr val="tx1"/>
                </a:solidFill>
              </a:rPr>
              <a:t>5</a:t>
            </a:r>
            <a:endParaRPr lang="ko-KR" altLang="en-US" sz="3600">
              <a:solidFill>
                <a:schemeClr val="tx1"/>
              </a:solidFill>
            </a:endParaRPr>
          </a:p>
        </p:txBody>
      </p:sp>
      <p:sp>
        <p:nvSpPr>
          <p:cNvPr id="26" name="순서도: 연결자 25">
            <a:extLst>
              <a:ext uri="{FF2B5EF4-FFF2-40B4-BE49-F238E27FC236}">
                <a16:creationId xmlns:a16="http://schemas.microsoft.com/office/drawing/2014/main" id="{F0EDEB93-D284-40EC-A742-B8ABD5E15550}"/>
              </a:ext>
            </a:extLst>
          </p:cNvPr>
          <p:cNvSpPr/>
          <p:nvPr/>
        </p:nvSpPr>
        <p:spPr>
          <a:xfrm>
            <a:off x="7129390" y="3430624"/>
            <a:ext cx="849086" cy="849086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>
                <a:solidFill>
                  <a:schemeClr val="tx1"/>
                </a:solidFill>
              </a:rPr>
              <a:t>4</a:t>
            </a:r>
            <a:endParaRPr lang="ko-KR" altLang="en-US" sz="3600">
              <a:solidFill>
                <a:schemeClr val="tx1"/>
              </a:solidFill>
            </a:endParaRPr>
          </a:p>
        </p:txBody>
      </p:sp>
      <p:sp>
        <p:nvSpPr>
          <p:cNvPr id="27" name="순서도: 연결자 26">
            <a:extLst>
              <a:ext uri="{FF2B5EF4-FFF2-40B4-BE49-F238E27FC236}">
                <a16:creationId xmlns:a16="http://schemas.microsoft.com/office/drawing/2014/main" id="{A117C1CA-C60C-478B-AC30-2274ACCFCB81}"/>
              </a:ext>
            </a:extLst>
          </p:cNvPr>
          <p:cNvSpPr/>
          <p:nvPr/>
        </p:nvSpPr>
        <p:spPr>
          <a:xfrm>
            <a:off x="7129390" y="3430624"/>
            <a:ext cx="849086" cy="849086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>
                <a:solidFill>
                  <a:schemeClr val="tx1"/>
                </a:solidFill>
              </a:rPr>
              <a:t>3</a:t>
            </a:r>
            <a:endParaRPr lang="ko-KR" altLang="en-US" sz="3600">
              <a:solidFill>
                <a:schemeClr val="tx1"/>
              </a:solidFill>
            </a:endParaRPr>
          </a:p>
        </p:txBody>
      </p:sp>
      <p:sp>
        <p:nvSpPr>
          <p:cNvPr id="28" name="순서도: 연결자 27">
            <a:extLst>
              <a:ext uri="{FF2B5EF4-FFF2-40B4-BE49-F238E27FC236}">
                <a16:creationId xmlns:a16="http://schemas.microsoft.com/office/drawing/2014/main" id="{7E08FAA6-2F98-4EEC-A410-3E44E07036AD}"/>
              </a:ext>
            </a:extLst>
          </p:cNvPr>
          <p:cNvSpPr/>
          <p:nvPr/>
        </p:nvSpPr>
        <p:spPr>
          <a:xfrm>
            <a:off x="7129390" y="3430624"/>
            <a:ext cx="849086" cy="849086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>
                <a:solidFill>
                  <a:schemeClr val="tx1"/>
                </a:solidFill>
              </a:rPr>
              <a:t>2</a:t>
            </a:r>
            <a:endParaRPr lang="ko-KR" altLang="en-US" sz="3600">
              <a:solidFill>
                <a:schemeClr val="tx1"/>
              </a:solidFill>
            </a:endParaRPr>
          </a:p>
        </p:txBody>
      </p:sp>
      <p:sp>
        <p:nvSpPr>
          <p:cNvPr id="29" name="순서도: 연결자 28">
            <a:extLst>
              <a:ext uri="{FF2B5EF4-FFF2-40B4-BE49-F238E27FC236}">
                <a16:creationId xmlns:a16="http://schemas.microsoft.com/office/drawing/2014/main" id="{DC0B2CB9-D2B2-4233-9804-724F467B80B6}"/>
              </a:ext>
            </a:extLst>
          </p:cNvPr>
          <p:cNvSpPr/>
          <p:nvPr/>
        </p:nvSpPr>
        <p:spPr>
          <a:xfrm>
            <a:off x="7129390" y="3436212"/>
            <a:ext cx="849086" cy="849086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>
                <a:solidFill>
                  <a:schemeClr val="tx1"/>
                </a:solidFill>
              </a:rPr>
              <a:t>1</a:t>
            </a:r>
            <a:endParaRPr lang="ko-KR" altLang="en-US" sz="360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37DC25-D2DB-43DD-8922-E419EC48A182}"/>
              </a:ext>
            </a:extLst>
          </p:cNvPr>
          <p:cNvSpPr txBox="1"/>
          <p:nvPr/>
        </p:nvSpPr>
        <p:spPr>
          <a:xfrm>
            <a:off x="6602747" y="4412465"/>
            <a:ext cx="1902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Timer interrupt</a:t>
            </a:r>
            <a:endParaRPr lang="ko-KR" altLang="en-US"/>
          </a:p>
        </p:txBody>
      </p:sp>
      <p:sp>
        <p:nvSpPr>
          <p:cNvPr id="11" name="날짜 개체 틀 10">
            <a:extLst>
              <a:ext uri="{FF2B5EF4-FFF2-40B4-BE49-F238E27FC236}">
                <a16:creationId xmlns:a16="http://schemas.microsoft.com/office/drawing/2014/main" id="{51ACABDF-42C3-4457-B934-4E98346F4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1913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24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7" y="498809"/>
            <a:ext cx="5497695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>
                <a:solidFill>
                  <a:srgbClr val="0070C0"/>
                </a:solidFill>
                <a:ea typeface="맑은 고딕"/>
              </a:rPr>
              <a:t>비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협조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방식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D7C1EC0-F19C-4FD6-9D81-C70EABE74677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54p</a:t>
            </a:r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ABE0041-063B-4BA8-963A-C4EDF0265F8E}"/>
              </a:ext>
            </a:extLst>
          </p:cNvPr>
          <p:cNvGrpSpPr/>
          <p:nvPr/>
        </p:nvGrpSpPr>
        <p:grpSpPr>
          <a:xfrm>
            <a:off x="1133669" y="2663167"/>
            <a:ext cx="723122" cy="723122"/>
            <a:chOff x="2808515" y="3470784"/>
            <a:chExt cx="1642187" cy="1642187"/>
          </a:xfrm>
        </p:grpSpPr>
        <p:sp>
          <p:nvSpPr>
            <p:cNvPr id="15" name="십자형 14">
              <a:extLst>
                <a:ext uri="{FF2B5EF4-FFF2-40B4-BE49-F238E27FC236}">
                  <a16:creationId xmlns:a16="http://schemas.microsoft.com/office/drawing/2014/main" id="{3F7118DD-B611-4C56-B229-162CF8490994}"/>
                </a:ext>
              </a:extLst>
            </p:cNvPr>
            <p:cNvSpPr/>
            <p:nvPr/>
          </p:nvSpPr>
          <p:spPr>
            <a:xfrm>
              <a:off x="2808515" y="3494113"/>
              <a:ext cx="1642187" cy="1595529"/>
            </a:xfrm>
            <a:prstGeom prst="plus">
              <a:avLst>
                <a:gd name="adj" fmla="val 3739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십자형 15">
              <a:extLst>
                <a:ext uri="{FF2B5EF4-FFF2-40B4-BE49-F238E27FC236}">
                  <a16:creationId xmlns:a16="http://schemas.microsoft.com/office/drawing/2014/main" id="{B7B90D44-B446-4F8A-9B44-C038811E1EFE}"/>
                </a:ext>
              </a:extLst>
            </p:cNvPr>
            <p:cNvSpPr/>
            <p:nvPr/>
          </p:nvSpPr>
          <p:spPr>
            <a:xfrm rot="18888205">
              <a:off x="2808515" y="3494113"/>
              <a:ext cx="1642187" cy="1595529"/>
            </a:xfrm>
            <a:prstGeom prst="plus">
              <a:avLst>
                <a:gd name="adj" fmla="val 3739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4ED9470B-C7A9-40A9-8F00-2F7C6E468599}"/>
                </a:ext>
              </a:extLst>
            </p:cNvPr>
            <p:cNvSpPr/>
            <p:nvPr/>
          </p:nvSpPr>
          <p:spPr>
            <a:xfrm>
              <a:off x="3219060" y="3881329"/>
              <a:ext cx="821096" cy="8210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0D3A535-CB71-47FF-A688-A5D0FAE708B4}"/>
              </a:ext>
            </a:extLst>
          </p:cNvPr>
          <p:cNvSpPr/>
          <p:nvPr/>
        </p:nvSpPr>
        <p:spPr>
          <a:xfrm>
            <a:off x="5059155" y="2611309"/>
            <a:ext cx="793102" cy="79310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335BB99-E6E9-4C96-AF73-DE01703F78DC}"/>
              </a:ext>
            </a:extLst>
          </p:cNvPr>
          <p:cNvSpPr/>
          <p:nvPr/>
        </p:nvSpPr>
        <p:spPr>
          <a:xfrm>
            <a:off x="9190293" y="2520645"/>
            <a:ext cx="905069" cy="908355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BF5A2097-D258-4E7A-8539-5E2949C7D846}"/>
              </a:ext>
            </a:extLst>
          </p:cNvPr>
          <p:cNvSpPr/>
          <p:nvPr/>
        </p:nvSpPr>
        <p:spPr>
          <a:xfrm flipH="1">
            <a:off x="2469933" y="2743048"/>
            <a:ext cx="1873164" cy="620259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995B26A-07F3-4BB8-873C-07A4427284CC}"/>
              </a:ext>
            </a:extLst>
          </p:cNvPr>
          <p:cNvSpPr txBox="1"/>
          <p:nvPr/>
        </p:nvSpPr>
        <p:spPr>
          <a:xfrm>
            <a:off x="1239895" y="3543595"/>
            <a:ext cx="532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OS</a:t>
            </a:r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3F272F1-D6A5-4E6B-98E6-62C99A24CAAD}"/>
              </a:ext>
            </a:extLst>
          </p:cNvPr>
          <p:cNvSpPr txBox="1"/>
          <p:nvPr/>
        </p:nvSpPr>
        <p:spPr>
          <a:xfrm>
            <a:off x="5190673" y="3510085"/>
            <a:ext cx="726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CPU</a:t>
            </a:r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4BCAC57-7ABF-4E33-857E-A3B860917D0E}"/>
              </a:ext>
            </a:extLst>
          </p:cNvPr>
          <p:cNvSpPr txBox="1"/>
          <p:nvPr/>
        </p:nvSpPr>
        <p:spPr>
          <a:xfrm>
            <a:off x="9190293" y="3456505"/>
            <a:ext cx="1097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Process</a:t>
            </a:r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98136A2-10C1-40D6-BF2E-4A0F02AEA01B}"/>
              </a:ext>
            </a:extLst>
          </p:cNvPr>
          <p:cNvSpPr txBox="1"/>
          <p:nvPr/>
        </p:nvSpPr>
        <p:spPr>
          <a:xfrm>
            <a:off x="279670" y="4355570"/>
            <a:ext cx="1033926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>
                <a:ea typeface="맑은 고딕"/>
              </a:rPr>
              <a:t>타이머 인터럽트를 이용해 일정 시간 후 프로세스로부터 강제적으로 점유를 가져옴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87999B-6A1F-491F-884F-9BAA78FAE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25961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25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7" y="498809"/>
            <a:ext cx="969872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제한적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직접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실행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프로토콜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(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타이머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인터럽트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)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48B148A-9C75-43F7-B3D4-CAAEB7F46390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>
                <a:ea typeface="맑은 고딕"/>
              </a:rPr>
              <a:t>책 </a:t>
            </a:r>
            <a:r>
              <a:rPr lang="en-US" altLang="ko-KR">
                <a:ea typeface="맑은 고딕"/>
              </a:rPr>
              <a:t>56p</a:t>
            </a:r>
            <a:endParaRPr lang="ko-KR" altLang="en-US"/>
          </a:p>
        </p:txBody>
      </p:sp>
      <p:pic>
        <p:nvPicPr>
          <p:cNvPr id="6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4FDD53E2-174C-FCC1-697D-7C1436E24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26" y="1809182"/>
            <a:ext cx="3475121" cy="4180194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ABF23B80-B536-6816-BAD1-105D58E1CE48}"/>
              </a:ext>
            </a:extLst>
          </p:cNvPr>
          <p:cNvGrpSpPr/>
          <p:nvPr/>
        </p:nvGrpSpPr>
        <p:grpSpPr>
          <a:xfrm>
            <a:off x="4073454" y="1991388"/>
            <a:ext cx="6930041" cy="2908102"/>
            <a:chOff x="-10995060" y="1004608"/>
            <a:chExt cx="10191633" cy="4827691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5143FDA-F1F5-5DA5-265D-10F2C1B00C23}"/>
                </a:ext>
              </a:extLst>
            </p:cNvPr>
            <p:cNvSpPr txBox="1"/>
            <p:nvPr/>
          </p:nvSpPr>
          <p:spPr>
            <a:xfrm>
              <a:off x="-10995060" y="2460130"/>
              <a:ext cx="3221468" cy="337216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ko-KR" altLang="en-US">
                  <a:ea typeface="맑은 고딕"/>
                </a:rPr>
                <a:t>트랩 테이블을 </a:t>
              </a:r>
              <a:endParaRPr lang="ko-KR"/>
            </a:p>
            <a:p>
              <a:r>
                <a:rPr lang="ko-KR" altLang="en-US">
                  <a:ea typeface="맑은 고딕"/>
                </a:rPr>
                <a:t>초기화 </a:t>
              </a:r>
              <a:endParaRPr lang="ko-KR"/>
            </a:p>
            <a:p>
              <a:endParaRPr lang="ko-KR" altLang="en-US">
                <a:ea typeface="맑은 고딕"/>
              </a:endParaRPr>
            </a:p>
            <a:p>
              <a:endParaRPr lang="ko-KR" altLang="en-US">
                <a:ea typeface="맑은 고딕"/>
              </a:endParaRPr>
            </a:p>
            <a:p>
              <a:r>
                <a:rPr lang="ko-KR" altLang="en-US">
                  <a:ea typeface="맑은 고딕"/>
                </a:rPr>
                <a:t>인터럽트 타이머를</a:t>
              </a:r>
            </a:p>
            <a:p>
              <a:r>
                <a:rPr lang="ko-KR" altLang="en-US" err="1">
                  <a:ea typeface="맑은 고딕"/>
                </a:rPr>
                <a:t>시작시킴</a:t>
              </a:r>
            </a:p>
            <a:p>
              <a:r>
                <a:rPr lang="ko-KR" altLang="en-US">
                  <a:ea typeface="맑은 고딕"/>
                </a:rPr>
                <a:t>            </a:t>
              </a:r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A0400C8-F05B-25B2-F7A2-CF270088327D}"/>
                </a:ext>
              </a:extLst>
            </p:cNvPr>
            <p:cNvCxnSpPr>
              <a:cxnSpLocks/>
            </p:cNvCxnSpPr>
            <p:nvPr/>
          </p:nvCxnSpPr>
          <p:spPr>
            <a:xfrm>
              <a:off x="-10890531" y="2250404"/>
              <a:ext cx="10087104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B21A00C-4CAA-F0A1-3E20-1FA96E1E85B2}"/>
                </a:ext>
              </a:extLst>
            </p:cNvPr>
            <p:cNvSpPr txBox="1"/>
            <p:nvPr/>
          </p:nvSpPr>
          <p:spPr>
            <a:xfrm>
              <a:off x="-10995060" y="1004608"/>
              <a:ext cx="3186581" cy="121132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ko-KR" altLang="en-US">
                  <a:ea typeface="맑은 고딕"/>
                </a:rPr>
                <a:t>운영체제 </a:t>
              </a:r>
              <a:r>
                <a:rPr lang="ko-KR" altLang="en-US" err="1">
                  <a:ea typeface="맑은 고딕"/>
                </a:rPr>
                <a:t>리부트</a:t>
              </a:r>
              <a:endParaRPr lang="en-US" altLang="ko-KR" err="1"/>
            </a:p>
            <a:p>
              <a:r>
                <a:rPr lang="en-US" altLang="ko-KR">
                  <a:ea typeface="맑은 고딕"/>
                </a:rPr>
                <a:t>(</a:t>
              </a:r>
              <a:r>
                <a:rPr lang="ko-KR" altLang="en-US" err="1">
                  <a:ea typeface="맑은 고딕"/>
                </a:rPr>
                <a:t>커널모드</a:t>
              </a:r>
              <a:r>
                <a:rPr lang="en-US" altLang="ko-KR">
                  <a:ea typeface="맑은 고딕"/>
                </a:rPr>
                <a:t>)</a:t>
              </a:r>
              <a:endParaRPr lang="ko-KR" altLang="en-US">
                <a:ea typeface="맑은 고딕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8DD112E-0C61-B164-22A1-4E293465D42B}"/>
                </a:ext>
              </a:extLst>
            </p:cNvPr>
            <p:cNvSpPr txBox="1"/>
            <p:nvPr/>
          </p:nvSpPr>
          <p:spPr>
            <a:xfrm>
              <a:off x="-7381132" y="1005521"/>
              <a:ext cx="1719197" cy="692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/>
                <a:t>하드웨어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817DE93-8769-6342-A7DB-02E83700531D}"/>
              </a:ext>
            </a:extLst>
          </p:cNvPr>
          <p:cNvSpPr txBox="1"/>
          <p:nvPr/>
        </p:nvSpPr>
        <p:spPr>
          <a:xfrm>
            <a:off x="6338637" y="3250531"/>
            <a:ext cx="285348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err="1">
                <a:ea typeface="맑은 고딕"/>
              </a:rPr>
              <a:t>Syscall</a:t>
            </a:r>
            <a:r>
              <a:rPr lang="ko-KR" altLang="en-US">
                <a:ea typeface="맑은 고딕"/>
              </a:rPr>
              <a:t> </a:t>
            </a:r>
            <a:r>
              <a:rPr lang="ko-KR" altLang="en-US" err="1">
                <a:ea typeface="맑은 고딕"/>
              </a:rPr>
              <a:t>핸들러</a:t>
            </a:r>
            <a:r>
              <a:rPr lang="ko-KR" altLang="en-US">
                <a:ea typeface="맑은 고딕"/>
              </a:rPr>
              <a:t>, 타이머 </a:t>
            </a:r>
            <a:r>
              <a:rPr lang="ko-KR" altLang="en-US" err="1">
                <a:ea typeface="맑은 고딕"/>
              </a:rPr>
              <a:t>핸들러의</a:t>
            </a:r>
            <a:r>
              <a:rPr lang="ko-KR" altLang="en-US">
                <a:ea typeface="맑은 고딕"/>
              </a:rPr>
              <a:t> 주소를 기억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6FFD41-6138-8946-B14F-40BA14E84B05}"/>
              </a:ext>
            </a:extLst>
          </p:cNvPr>
          <p:cNvSpPr txBox="1"/>
          <p:nvPr/>
        </p:nvSpPr>
        <p:spPr>
          <a:xfrm>
            <a:off x="6338637" y="4378573"/>
            <a:ext cx="418221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ea typeface="맑은 고딕"/>
              </a:rPr>
              <a:t>타이머를 </a:t>
            </a:r>
            <a:r>
              <a:rPr lang="ko-KR" altLang="en-US" err="1">
                <a:ea typeface="맑은 고딕"/>
              </a:rPr>
              <a:t>시작시킴</a:t>
            </a:r>
          </a:p>
          <a:p>
            <a:r>
              <a:rPr lang="ko-KR" altLang="en-US" err="1">
                <a:ea typeface="맑은 고딕"/>
              </a:rPr>
              <a:t>X</a:t>
            </a:r>
            <a:r>
              <a:rPr lang="ko-KR" altLang="en-US">
                <a:ea typeface="맑은 고딕"/>
              </a:rPr>
              <a:t> </a:t>
            </a:r>
            <a:r>
              <a:rPr lang="ko-KR" altLang="en-US" err="1">
                <a:ea typeface="맑은 고딕"/>
              </a:rPr>
              <a:t>mesc</a:t>
            </a:r>
            <a:r>
              <a:rPr lang="ko-KR" altLang="en-US">
                <a:ea typeface="맑은 고딕"/>
              </a:rPr>
              <a:t> 지난 후 </a:t>
            </a:r>
            <a:r>
              <a:rPr lang="ko-KR" altLang="en-US" err="1">
                <a:ea typeface="맑은 고딕"/>
              </a:rPr>
              <a:t>CPU를</a:t>
            </a:r>
            <a:r>
              <a:rPr lang="ko-KR" altLang="en-US">
                <a:ea typeface="맑은 고딕"/>
              </a:rPr>
              <a:t> 인터럽트 함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47D751C-9485-AE7D-4C28-E986201C6B1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54562" y="1809183"/>
            <a:ext cx="3515851" cy="11300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99A1817-1374-464A-9043-4F13E8E09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46110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7" y="498809"/>
            <a:ext cx="969872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제한적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직접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실행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프로토콜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(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타이머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인터럽트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)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48B148A-9C75-43F7-B3D4-CAAEB7F46390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>
                <a:ea typeface="맑은 고딕"/>
              </a:rPr>
              <a:t>책 </a:t>
            </a:r>
            <a:r>
              <a:rPr lang="en-US" altLang="ko-KR">
                <a:ea typeface="맑은 고딕"/>
              </a:rPr>
              <a:t>56p</a:t>
            </a:r>
            <a:endParaRPr lang="ko-KR" altLang="en-US"/>
          </a:p>
        </p:txBody>
      </p:sp>
      <p:pic>
        <p:nvPicPr>
          <p:cNvPr id="6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4FDD53E2-174C-FCC1-697D-7C1436E24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26" y="1821125"/>
            <a:ext cx="3475121" cy="4168251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ABF23B80-B536-6816-BAD1-105D58E1CE48}"/>
              </a:ext>
            </a:extLst>
          </p:cNvPr>
          <p:cNvGrpSpPr/>
          <p:nvPr/>
        </p:nvGrpSpPr>
        <p:grpSpPr>
          <a:xfrm>
            <a:off x="4073453" y="2033156"/>
            <a:ext cx="7581752" cy="1211322"/>
            <a:chOff x="-10995060" y="1517289"/>
            <a:chExt cx="10191633" cy="1211322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A0400C8-F05B-25B2-F7A2-CF270088327D}"/>
                </a:ext>
              </a:extLst>
            </p:cNvPr>
            <p:cNvCxnSpPr>
              <a:cxnSpLocks/>
            </p:cNvCxnSpPr>
            <p:nvPr/>
          </p:nvCxnSpPr>
          <p:spPr>
            <a:xfrm>
              <a:off x="-10890531" y="2250404"/>
              <a:ext cx="10087104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B21A00C-4CAA-F0A1-3E20-1FA96E1E85B2}"/>
                </a:ext>
              </a:extLst>
            </p:cNvPr>
            <p:cNvSpPr txBox="1"/>
            <p:nvPr/>
          </p:nvSpPr>
          <p:spPr>
            <a:xfrm>
              <a:off x="-10995060" y="1517289"/>
              <a:ext cx="3186581" cy="121132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ko-KR" altLang="en-US">
                  <a:ea typeface="맑은 고딕"/>
                </a:rPr>
                <a:t>운영체제 </a:t>
              </a:r>
              <a:r>
                <a:rPr lang="ko-KR" altLang="en-US" err="1">
                  <a:ea typeface="맑은 고딕"/>
                </a:rPr>
                <a:t>리부트</a:t>
              </a:r>
              <a:endParaRPr lang="en-US" altLang="ko-KR" err="1"/>
            </a:p>
            <a:p>
              <a:r>
                <a:rPr lang="en-US" altLang="ko-KR">
                  <a:ea typeface="맑은 고딕"/>
                </a:rPr>
                <a:t>(</a:t>
              </a:r>
              <a:r>
                <a:rPr lang="ko-KR" altLang="en-US" err="1">
                  <a:ea typeface="맑은 고딕"/>
                </a:rPr>
                <a:t>커널모드</a:t>
              </a:r>
              <a:r>
                <a:rPr lang="en-US" altLang="ko-KR">
                  <a:ea typeface="맑은 고딕"/>
                </a:rPr>
                <a:t>)</a:t>
              </a:r>
              <a:endParaRPr lang="ko-KR" altLang="en-US">
                <a:ea typeface="맑은 고딕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8DD112E-0C61-B164-22A1-4E293465D42B}"/>
                </a:ext>
              </a:extLst>
            </p:cNvPr>
            <p:cNvSpPr txBox="1"/>
            <p:nvPr/>
          </p:nvSpPr>
          <p:spPr>
            <a:xfrm>
              <a:off x="-7143228" y="1719900"/>
              <a:ext cx="1719197" cy="692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하드웨어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E61312F-DC45-C079-9460-719E8FBD6819}"/>
              </a:ext>
            </a:extLst>
          </p:cNvPr>
          <p:cNvSpPr txBox="1"/>
          <p:nvPr/>
        </p:nvSpPr>
        <p:spPr>
          <a:xfrm>
            <a:off x="9196137" y="1987216"/>
            <a:ext cx="172051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dirty="0">
                <a:ea typeface="맑은 고딕"/>
              </a:rPr>
              <a:t>프로그램</a:t>
            </a:r>
          </a:p>
          <a:p>
            <a:r>
              <a:rPr lang="ko-KR" altLang="en-US" dirty="0">
                <a:ea typeface="맑은 고딕"/>
              </a:rPr>
              <a:t>(사용자 모드)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2025A9-769C-2C43-DFC4-0F85E0862591}"/>
              </a:ext>
            </a:extLst>
          </p:cNvPr>
          <p:cNvSpPr txBox="1"/>
          <p:nvPr/>
        </p:nvSpPr>
        <p:spPr>
          <a:xfrm>
            <a:off x="6356701" y="3546437"/>
            <a:ext cx="4244641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ea typeface="맑은 고딕"/>
              </a:rPr>
              <a:t>타이머 인터럽트</a:t>
            </a:r>
          </a:p>
          <a:p>
            <a:r>
              <a:rPr lang="ko-KR" altLang="en-US" err="1">
                <a:ea typeface="맑은 고딕"/>
              </a:rPr>
              <a:t>A의</a:t>
            </a:r>
            <a:r>
              <a:rPr lang="ko-KR" altLang="en-US">
                <a:ea typeface="맑은 고딕"/>
              </a:rPr>
              <a:t> 레지스터를 </a:t>
            </a:r>
            <a:r>
              <a:rPr lang="ko-KR" altLang="en-US" err="1">
                <a:ea typeface="맑은 고딕"/>
              </a:rPr>
              <a:t>A의</a:t>
            </a:r>
            <a:r>
              <a:rPr lang="ko-KR" altLang="en-US">
                <a:ea typeface="맑은 고딕"/>
              </a:rPr>
              <a:t> 커널 스택에 저장</a:t>
            </a:r>
          </a:p>
          <a:p>
            <a:r>
              <a:rPr lang="ko-KR" altLang="en-US" err="1">
                <a:ea typeface="맑은 고딕"/>
              </a:rPr>
              <a:t>커널모드로</a:t>
            </a:r>
            <a:r>
              <a:rPr lang="ko-KR" altLang="en-US">
                <a:ea typeface="맑은 고딕"/>
              </a:rPr>
              <a:t> 이동</a:t>
            </a:r>
          </a:p>
          <a:p>
            <a:r>
              <a:rPr lang="ko-KR" altLang="en-US">
                <a:ea typeface="맑은 고딕"/>
              </a:rPr>
              <a:t>트랩 </a:t>
            </a:r>
            <a:r>
              <a:rPr lang="ko-KR" altLang="en-US" err="1">
                <a:ea typeface="맑은 고딕"/>
              </a:rPr>
              <a:t>핸들러로</a:t>
            </a:r>
            <a:r>
              <a:rPr lang="ko-KR" altLang="en-US">
                <a:ea typeface="맑은 고딕"/>
              </a:rPr>
              <a:t> 분기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71356B-9781-32F6-7C95-F432EBCA5540}"/>
              </a:ext>
            </a:extLst>
          </p:cNvPr>
          <p:cNvSpPr txBox="1"/>
          <p:nvPr/>
        </p:nvSpPr>
        <p:spPr>
          <a:xfrm>
            <a:off x="9241255" y="2794334"/>
            <a:ext cx="250256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ea typeface="맑은 고딕"/>
              </a:rPr>
              <a:t>프로세스 </a:t>
            </a:r>
            <a:r>
              <a:rPr lang="ko-KR" altLang="en-US" err="1">
                <a:ea typeface="맑은 고딕"/>
              </a:rPr>
              <a:t>A</a:t>
            </a:r>
          </a:p>
          <a:p>
            <a:r>
              <a:rPr lang="ko-KR" altLang="en-US">
                <a:ea typeface="맑은 고딕"/>
              </a:rPr>
              <a:t>….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9CCAF8-5699-02A4-4C6F-AF5278E8FC3C}"/>
              </a:ext>
            </a:extLst>
          </p:cNvPr>
          <p:cNvSpPr txBox="1"/>
          <p:nvPr/>
        </p:nvSpPr>
        <p:spPr>
          <a:xfrm>
            <a:off x="4073453" y="4914078"/>
            <a:ext cx="4342971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ea typeface="맑은 고딕"/>
              </a:rPr>
              <a:t>트랩을 처리</a:t>
            </a:r>
          </a:p>
          <a:p>
            <a:r>
              <a:rPr lang="ko-KR" altLang="en-US" err="1">
                <a:ea typeface="맑은 고딕"/>
              </a:rPr>
              <a:t>Switch</a:t>
            </a:r>
            <a:r>
              <a:rPr lang="ko-KR" altLang="en-US">
                <a:ea typeface="맑은 고딕"/>
              </a:rPr>
              <a:t>() 루틴 호출</a:t>
            </a:r>
          </a:p>
          <a:p>
            <a:r>
              <a:rPr lang="ko-KR" altLang="en-US" err="1">
                <a:ea typeface="맑은 고딕"/>
              </a:rPr>
              <a:t>A의</a:t>
            </a:r>
            <a:r>
              <a:rPr lang="ko-KR" altLang="en-US">
                <a:ea typeface="맑은 고딕"/>
              </a:rPr>
              <a:t> 레지스터를 </a:t>
            </a:r>
            <a:r>
              <a:rPr lang="ko-KR" altLang="en-US" err="1">
                <a:ea typeface="맑은 고딕"/>
              </a:rPr>
              <a:t>A의</a:t>
            </a:r>
            <a:r>
              <a:rPr lang="ko-KR" altLang="en-US">
                <a:ea typeface="맑은 고딕"/>
              </a:rPr>
              <a:t> </a:t>
            </a:r>
            <a:r>
              <a:rPr lang="ko-KR" altLang="en-US" err="1">
                <a:ea typeface="맑은 고딕"/>
              </a:rPr>
              <a:t>proc</a:t>
            </a:r>
            <a:r>
              <a:rPr lang="ko-KR" altLang="en-US">
                <a:ea typeface="맑은 고딕"/>
              </a:rPr>
              <a:t> 구조에 저장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33B5BE1-2E9F-C4C3-54C5-523407DCC56F}"/>
              </a:ext>
            </a:extLst>
          </p:cNvPr>
          <p:cNvSpPr/>
          <p:nvPr/>
        </p:nvSpPr>
        <p:spPr>
          <a:xfrm>
            <a:off x="354562" y="2911368"/>
            <a:ext cx="3475745" cy="15117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날짜 개체 틀 14">
            <a:extLst>
              <a:ext uri="{FF2B5EF4-FFF2-40B4-BE49-F238E27FC236}">
                <a16:creationId xmlns:a16="http://schemas.microsoft.com/office/drawing/2014/main" id="{752ED16A-838E-4031-A8B7-15A9D6513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69209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27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7" y="498809"/>
            <a:ext cx="969872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제한적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직접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실행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프로토콜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(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타이머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 </a:t>
            </a:r>
            <a:r>
              <a:rPr lang="en-US" altLang="ko-KR" sz="3600" b="1" err="1">
                <a:solidFill>
                  <a:srgbClr val="0070C0"/>
                </a:solidFill>
                <a:ea typeface="맑은 고딕"/>
              </a:rPr>
              <a:t>인터럽트</a:t>
            </a:r>
            <a:r>
              <a:rPr lang="en-US" altLang="ko-KR" sz="3600" b="1">
                <a:solidFill>
                  <a:srgbClr val="0070C0"/>
                </a:solidFill>
                <a:ea typeface="맑은 고딕"/>
              </a:rPr>
              <a:t>)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48B148A-9C75-43F7-B3D4-CAAEB7F46390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>
                <a:ea typeface="맑은 고딕"/>
              </a:rPr>
              <a:t>책 </a:t>
            </a:r>
            <a:r>
              <a:rPr lang="en-US" altLang="ko-KR">
                <a:ea typeface="맑은 고딕"/>
              </a:rPr>
              <a:t>56p</a:t>
            </a:r>
            <a:endParaRPr lang="ko-KR" altLang="en-US"/>
          </a:p>
        </p:txBody>
      </p:sp>
      <p:pic>
        <p:nvPicPr>
          <p:cNvPr id="6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4FDD53E2-174C-FCC1-697D-7C1436E24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26" y="1821125"/>
            <a:ext cx="3475121" cy="416825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E61312F-DC45-C079-9460-719E8FBD6819}"/>
              </a:ext>
            </a:extLst>
          </p:cNvPr>
          <p:cNvSpPr txBox="1"/>
          <p:nvPr/>
        </p:nvSpPr>
        <p:spPr>
          <a:xfrm>
            <a:off x="9196137" y="1987216"/>
            <a:ext cx="172051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dirty="0">
                <a:ea typeface="맑은 고딕"/>
              </a:rPr>
              <a:t>프로그램</a:t>
            </a:r>
          </a:p>
          <a:p>
            <a:r>
              <a:rPr lang="ko-KR" altLang="en-US" dirty="0">
                <a:ea typeface="맑은 고딕"/>
              </a:rPr>
              <a:t>(사용자 모드)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2025A9-769C-2C43-DFC4-0F85E0862591}"/>
              </a:ext>
            </a:extLst>
          </p:cNvPr>
          <p:cNvSpPr txBox="1"/>
          <p:nvPr/>
        </p:nvSpPr>
        <p:spPr>
          <a:xfrm>
            <a:off x="6096000" y="4165580"/>
            <a:ext cx="409786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 err="1">
                <a:ea typeface="맑은 고딕"/>
              </a:rPr>
              <a:t>B의</a:t>
            </a:r>
            <a:r>
              <a:rPr lang="ko-KR" altLang="en-US" dirty="0">
                <a:ea typeface="맑은 고딕"/>
              </a:rPr>
              <a:t> 커널 스택을 </a:t>
            </a:r>
            <a:r>
              <a:rPr lang="ko-KR" altLang="en-US" dirty="0" err="1">
                <a:ea typeface="맑은 고딕"/>
              </a:rPr>
              <a:t>B의</a:t>
            </a:r>
            <a:r>
              <a:rPr lang="ko-KR" altLang="en-US" dirty="0">
                <a:ea typeface="맑은 고딕"/>
              </a:rPr>
              <a:t> 레지스터로 저장</a:t>
            </a:r>
          </a:p>
          <a:p>
            <a:r>
              <a:rPr lang="ko-KR" altLang="en-US" dirty="0">
                <a:ea typeface="맑은 고딕"/>
              </a:rPr>
              <a:t>사용자 모드로 이동</a:t>
            </a:r>
          </a:p>
          <a:p>
            <a:r>
              <a:rPr lang="ko-KR" altLang="en-US" dirty="0" err="1">
                <a:ea typeface="맑은 고딕"/>
              </a:rPr>
              <a:t>B의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PC로</a:t>
            </a:r>
            <a:r>
              <a:rPr lang="ko-KR" altLang="en-US" dirty="0">
                <a:ea typeface="맑은 고딕"/>
              </a:rPr>
              <a:t> 분기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71356B-9781-32F6-7C95-F432EBCA5540}"/>
              </a:ext>
            </a:extLst>
          </p:cNvPr>
          <p:cNvSpPr txBox="1"/>
          <p:nvPr/>
        </p:nvSpPr>
        <p:spPr>
          <a:xfrm>
            <a:off x="9201150" y="5260808"/>
            <a:ext cx="250256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ea typeface="맑은 고딕"/>
              </a:rPr>
              <a:t>프로세스 </a:t>
            </a:r>
            <a:r>
              <a:rPr lang="ko-KR" altLang="en-US" err="1">
                <a:ea typeface="맑은 고딕"/>
              </a:rPr>
              <a:t>B</a:t>
            </a:r>
            <a:endParaRPr lang="ko-KR" altLang="en-US">
              <a:ea typeface="맑은 고딕"/>
            </a:endParaRPr>
          </a:p>
          <a:p>
            <a:r>
              <a:rPr lang="ko-KR" altLang="en-US">
                <a:ea typeface="맑은 고딕"/>
              </a:rPr>
              <a:t>….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9CCAF8-5699-02A4-4C6F-AF5278E8FC3C}"/>
              </a:ext>
            </a:extLst>
          </p:cNvPr>
          <p:cNvSpPr txBox="1"/>
          <p:nvPr/>
        </p:nvSpPr>
        <p:spPr>
          <a:xfrm>
            <a:off x="4070182" y="2836946"/>
            <a:ext cx="560476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 err="1">
                <a:ea typeface="맑은 고딕"/>
              </a:rPr>
              <a:t>B의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proc</a:t>
            </a:r>
            <a:r>
              <a:rPr lang="ko-KR" altLang="en-US" dirty="0">
                <a:ea typeface="맑은 고딕"/>
              </a:rPr>
              <a:t> 구조로부터 </a:t>
            </a:r>
            <a:r>
              <a:rPr lang="ko-KR" altLang="en-US" dirty="0" err="1">
                <a:ea typeface="맑은 고딕"/>
              </a:rPr>
              <a:t>B의</a:t>
            </a:r>
            <a:r>
              <a:rPr lang="ko-KR" altLang="en-US" dirty="0">
                <a:ea typeface="맑은 고딕"/>
              </a:rPr>
              <a:t> 레지스터를 복원</a:t>
            </a:r>
          </a:p>
          <a:p>
            <a:r>
              <a:rPr lang="ko-KR" altLang="en-US" dirty="0" err="1">
                <a:ea typeface="맑은 고딕"/>
              </a:rPr>
              <a:t>B의</a:t>
            </a:r>
            <a:r>
              <a:rPr lang="ko-KR" altLang="en-US" dirty="0">
                <a:ea typeface="맑은 고딕"/>
              </a:rPr>
              <a:t> 커널 스택으로 전환</a:t>
            </a:r>
          </a:p>
          <a:p>
            <a:r>
              <a:rPr lang="ko-KR" altLang="en-US" dirty="0" err="1">
                <a:ea typeface="맑은 고딕"/>
              </a:rPr>
              <a:t>return-from-trap</a:t>
            </a:r>
            <a:r>
              <a:rPr lang="ko-KR" altLang="en-US" dirty="0">
                <a:ea typeface="맑은 고딕"/>
              </a:rPr>
              <a:t> (</a:t>
            </a:r>
            <a:r>
              <a:rPr lang="ko-KR" altLang="en-US" dirty="0" err="1">
                <a:ea typeface="맑은 고딕"/>
              </a:rPr>
              <a:t>B</a:t>
            </a:r>
            <a:r>
              <a:rPr lang="ko-KR" altLang="en-US" dirty="0">
                <a:ea typeface="맑은 고딕"/>
              </a:rPr>
              <a:t> 프로세스로)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CC64C60-A0F9-3679-83A0-20C02AA2B786}"/>
              </a:ext>
            </a:extLst>
          </p:cNvPr>
          <p:cNvSpPr/>
          <p:nvPr/>
        </p:nvSpPr>
        <p:spPr>
          <a:xfrm>
            <a:off x="354562" y="4402876"/>
            <a:ext cx="3475745" cy="12333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날짜 개체 틀 20">
            <a:extLst>
              <a:ext uri="{FF2B5EF4-FFF2-40B4-BE49-F238E27FC236}">
                <a16:creationId xmlns:a16="http://schemas.microsoft.com/office/drawing/2014/main" id="{852493FA-B3A2-43BA-ACDB-B74F54F52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337CC6CD-6852-463E-A0A2-3ABCB81E102E}"/>
              </a:ext>
            </a:extLst>
          </p:cNvPr>
          <p:cNvGrpSpPr/>
          <p:nvPr/>
        </p:nvGrpSpPr>
        <p:grpSpPr>
          <a:xfrm>
            <a:off x="4073453" y="2033156"/>
            <a:ext cx="7581752" cy="1211322"/>
            <a:chOff x="-10995060" y="1517289"/>
            <a:chExt cx="10191633" cy="1211322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BFF2CC2A-B324-405C-922F-2E0C4378AB82}"/>
                </a:ext>
              </a:extLst>
            </p:cNvPr>
            <p:cNvCxnSpPr>
              <a:cxnSpLocks/>
            </p:cNvCxnSpPr>
            <p:nvPr/>
          </p:nvCxnSpPr>
          <p:spPr>
            <a:xfrm>
              <a:off x="-10890531" y="2250404"/>
              <a:ext cx="10087104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F79FC8C-C48C-4502-9A4E-E9EBBC3DC93A}"/>
                </a:ext>
              </a:extLst>
            </p:cNvPr>
            <p:cNvSpPr txBox="1"/>
            <p:nvPr/>
          </p:nvSpPr>
          <p:spPr>
            <a:xfrm>
              <a:off x="-10995060" y="1517289"/>
              <a:ext cx="3186581" cy="121132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ko-KR" altLang="en-US">
                  <a:ea typeface="맑은 고딕"/>
                </a:rPr>
                <a:t>운영체제 </a:t>
              </a:r>
              <a:r>
                <a:rPr lang="ko-KR" altLang="en-US" err="1">
                  <a:ea typeface="맑은 고딕"/>
                </a:rPr>
                <a:t>리부트</a:t>
              </a:r>
              <a:endParaRPr lang="en-US" altLang="ko-KR" err="1"/>
            </a:p>
            <a:p>
              <a:r>
                <a:rPr lang="en-US" altLang="ko-KR">
                  <a:ea typeface="맑은 고딕"/>
                </a:rPr>
                <a:t>(</a:t>
              </a:r>
              <a:r>
                <a:rPr lang="ko-KR" altLang="en-US" err="1">
                  <a:ea typeface="맑은 고딕"/>
                </a:rPr>
                <a:t>커널모드</a:t>
              </a:r>
              <a:r>
                <a:rPr lang="en-US" altLang="ko-KR">
                  <a:ea typeface="맑은 고딕"/>
                </a:rPr>
                <a:t>)</a:t>
              </a:r>
              <a:endParaRPr lang="ko-KR" altLang="en-US">
                <a:ea typeface="맑은 고딕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EDF6582-609E-4203-A5E1-B3F61B207B7B}"/>
                </a:ext>
              </a:extLst>
            </p:cNvPr>
            <p:cNvSpPr txBox="1"/>
            <p:nvPr/>
          </p:nvSpPr>
          <p:spPr>
            <a:xfrm>
              <a:off x="-7143228" y="1719900"/>
              <a:ext cx="1719197" cy="692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하드웨어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30009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28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7" y="498809"/>
            <a:ext cx="2537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err="1">
                <a:solidFill>
                  <a:srgbClr val="0070C0"/>
                </a:solidFill>
              </a:rPr>
              <a:t>병행성</a:t>
            </a:r>
            <a:endParaRPr lang="ko-KR" altLang="en-US" sz="3600" b="1">
              <a:solidFill>
                <a:srgbClr val="0070C0"/>
              </a:solidFill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9C2844E-6ED4-810D-2D6B-79F29026927A}"/>
              </a:ext>
            </a:extLst>
          </p:cNvPr>
          <p:cNvSpPr txBox="1"/>
          <p:nvPr/>
        </p:nvSpPr>
        <p:spPr>
          <a:xfrm>
            <a:off x="278361" y="2105037"/>
            <a:ext cx="11450219" cy="15081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>
                <a:latin typeface="Malgun Gothic"/>
                <a:ea typeface="Malgun Gothic"/>
              </a:rPr>
              <a:t>하나의 인터럽트를 처리하고 있을 때 또다른 인터럽트가 발생하면 어떻게 할 것인가</a:t>
            </a:r>
            <a:r>
              <a:rPr lang="en-US" altLang="ko-KR">
                <a:latin typeface="Malgun Gothic"/>
                <a:ea typeface="Malgun Gothic"/>
              </a:rPr>
              <a:t> </a:t>
            </a:r>
            <a:r>
              <a:rPr lang="ko-KR" altLang="en-US">
                <a:latin typeface="Malgun Gothic"/>
                <a:ea typeface="Malgun Gothic"/>
              </a:rPr>
              <a:t>문제 발생</a:t>
            </a:r>
            <a:endParaRPr lang="en-US" altLang="ko-KR">
              <a:latin typeface="Malgun Gothic"/>
              <a:ea typeface="Malgun Gothic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/>
              <a:t>운영체제는 인터럽트 또는 트랩을 처리하면 또다른 인터럽트 발생을 불능화 시킴</a:t>
            </a:r>
            <a:endParaRPr lang="en-US" altLang="ko-KR"/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/>
              <a:t>잠금 기법 예 </a:t>
            </a:r>
            <a:r>
              <a:rPr lang="en-US" altLang="ko-KR"/>
              <a:t>: </a:t>
            </a:r>
            <a:r>
              <a:rPr lang="ko-KR" altLang="en-US" err="1"/>
              <a:t>락</a:t>
            </a:r>
            <a:r>
              <a:rPr lang="en-US" altLang="ko-KR"/>
              <a:t>(lock)</a:t>
            </a:r>
          </a:p>
          <a:p>
            <a:endParaRPr lang="en-US" altLang="ko-K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7F7F54-6A1A-4924-8CB0-CBF9B2468C05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58p</a:t>
            </a:r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33C6A05-226D-427E-8448-920B84E4D01B}"/>
              </a:ext>
            </a:extLst>
          </p:cNvPr>
          <p:cNvGrpSpPr/>
          <p:nvPr/>
        </p:nvGrpSpPr>
        <p:grpSpPr>
          <a:xfrm>
            <a:off x="9274628" y="3398753"/>
            <a:ext cx="1660849" cy="2133424"/>
            <a:chOff x="8948057" y="3091802"/>
            <a:chExt cx="1660849" cy="2784688"/>
          </a:xfrm>
          <a:solidFill>
            <a:srgbClr val="0070C0"/>
          </a:solidFill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2A7F3097-D097-4C40-A8F9-F12E3794B05D}"/>
                </a:ext>
              </a:extLst>
            </p:cNvPr>
            <p:cNvSpPr/>
            <p:nvPr/>
          </p:nvSpPr>
          <p:spPr>
            <a:xfrm>
              <a:off x="8948057" y="4147640"/>
              <a:ext cx="1660849" cy="172885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막힌 원호 11">
              <a:extLst>
                <a:ext uri="{FF2B5EF4-FFF2-40B4-BE49-F238E27FC236}">
                  <a16:creationId xmlns:a16="http://schemas.microsoft.com/office/drawing/2014/main" id="{37F4B737-3B17-43BA-97A3-1EB8451F27CA}"/>
                </a:ext>
              </a:extLst>
            </p:cNvPr>
            <p:cNvSpPr/>
            <p:nvPr/>
          </p:nvSpPr>
          <p:spPr>
            <a:xfrm>
              <a:off x="9138864" y="3091802"/>
              <a:ext cx="1296955" cy="2196081"/>
            </a:xfrm>
            <a:prstGeom prst="blockArc">
              <a:avLst>
                <a:gd name="adj1" fmla="val 10733253"/>
                <a:gd name="adj2" fmla="val 0"/>
                <a:gd name="adj3" fmla="val 17806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F1C16B-461C-47F1-8011-85EF61D63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87149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0E5BBCF-5ADC-4435-9E52-227774450D13}"/>
              </a:ext>
            </a:extLst>
          </p:cNvPr>
          <p:cNvSpPr/>
          <p:nvPr/>
        </p:nvSpPr>
        <p:spPr>
          <a:xfrm>
            <a:off x="0" y="-37323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6D81761-709D-4085-95FF-900116637508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9F119C9-B492-44E5-BF82-30158AD95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29</a:t>
            </a:fld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1BB5E9-D45A-42AF-8EDD-CC455FEDC145}"/>
              </a:ext>
            </a:extLst>
          </p:cNvPr>
          <p:cNvSpPr txBox="1"/>
          <p:nvPr/>
        </p:nvSpPr>
        <p:spPr>
          <a:xfrm>
            <a:off x="5060302" y="3013501"/>
            <a:ext cx="2071395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4800">
                <a:solidFill>
                  <a:schemeClr val="accent1"/>
                </a:solidFill>
                <a:ea typeface="맑은 고딕"/>
              </a:rPr>
              <a:t>Q n A</a:t>
            </a:r>
            <a:endParaRPr lang="ko-KR" altLang="en-US" sz="4800">
              <a:solidFill>
                <a:schemeClr val="accent1"/>
              </a:solidFill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8159C4E-5EB1-4979-BB82-6AFEC0C06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28824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7" y="498809"/>
            <a:ext cx="428275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>
                <a:solidFill>
                  <a:srgbClr val="0070C0"/>
                </a:solidFill>
                <a:ea typeface="맑은 고딕"/>
              </a:rPr>
              <a:t>CPU 가상화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D48216F-BFEE-400A-98F0-F5644C640214}"/>
              </a:ext>
            </a:extLst>
          </p:cNvPr>
          <p:cNvSpPr txBox="1"/>
          <p:nvPr/>
        </p:nvSpPr>
        <p:spPr>
          <a:xfrm>
            <a:off x="278360" y="2043280"/>
            <a:ext cx="11103432" cy="226728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>
                <a:ea typeface="맑은 고딕"/>
              </a:rPr>
              <a:t>CPU</a:t>
            </a:r>
            <a:r>
              <a:rPr lang="ko-KR" altLang="en-US">
                <a:ea typeface="맑은 고딕"/>
              </a:rPr>
              <a:t>가상화를 하기 위해서 운영체제는 물리적인 </a:t>
            </a:r>
            <a:r>
              <a:rPr lang="en-US" altLang="ko-KR">
                <a:ea typeface="맑은 고딕"/>
              </a:rPr>
              <a:t>CPU</a:t>
            </a:r>
            <a:r>
              <a:rPr lang="ko-KR" altLang="en-US" err="1">
                <a:ea typeface="맑은 고딕"/>
              </a:rPr>
              <a:t>를</a:t>
            </a:r>
            <a:r>
              <a:rPr lang="ko-KR" altLang="en-US">
                <a:ea typeface="맑은 고딕"/>
              </a:rPr>
              <a:t> 공유</a:t>
            </a:r>
            <a:endParaRPr lang="en-US" altLang="ko-KR">
              <a:ea typeface="맑은 고딕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endParaRPr lang="en-US" altLang="ko-KR">
              <a:ea typeface="+mn-lt"/>
              <a:cs typeface="+mn-lt"/>
            </a:endParaRPr>
          </a:p>
          <a:p>
            <a:pPr>
              <a:spcAft>
                <a:spcPts val="800"/>
              </a:spcAft>
            </a:pPr>
            <a:r>
              <a:rPr lang="en-US" altLang="ko-KR">
                <a:ea typeface="+mn-lt"/>
                <a:cs typeface="+mn-lt"/>
              </a:rPr>
              <a:t>1</a:t>
            </a:r>
            <a:r>
              <a:rPr lang="en-US" altLang="en-US">
                <a:ea typeface="+mn-lt"/>
                <a:cs typeface="+mn-lt"/>
              </a:rPr>
              <a:t>. </a:t>
            </a:r>
            <a:r>
              <a:rPr lang="ko-KR">
                <a:ea typeface="+mn-lt"/>
                <a:cs typeface="+mn-lt"/>
              </a:rPr>
              <a:t>성능저하: 시스템에 큰 오버헤드를 주지 않으면서 가상화 구현</a:t>
            </a:r>
            <a:endParaRPr lang="ko-KR" altLang="en-US">
              <a:ea typeface="맑은 고딕"/>
            </a:endParaRPr>
          </a:p>
          <a:p>
            <a:pPr>
              <a:spcAft>
                <a:spcPts val="800"/>
              </a:spcAft>
            </a:pPr>
            <a:r>
              <a:rPr lang="en-US" altLang="ko-KR">
                <a:ea typeface="맑은 고딕"/>
              </a:rPr>
              <a:t>2. </a:t>
            </a:r>
            <a:r>
              <a:rPr lang="ko-KR" altLang="en-US">
                <a:ea typeface="맑은 고딕"/>
              </a:rPr>
              <a:t>제어문제</a:t>
            </a:r>
            <a:r>
              <a:rPr lang="en-US" altLang="ko-KR">
                <a:ea typeface="맑은 고딕"/>
              </a:rPr>
              <a:t>: CPU</a:t>
            </a:r>
            <a:r>
              <a:rPr lang="ko-KR" altLang="en-US">
                <a:ea typeface="맑은 고딕"/>
              </a:rPr>
              <a:t>에 대한 통제를 유지하면서 프로세스를 효율적으로 실행</a:t>
            </a:r>
            <a:endParaRPr lang="en-US" altLang="ko-KR">
              <a:ea typeface="맑은 고딕"/>
            </a:endParaRPr>
          </a:p>
          <a:p>
            <a:pPr>
              <a:spcAft>
                <a:spcPts val="800"/>
              </a:spcAft>
            </a:pPr>
            <a:endParaRPr lang="en-US" altLang="ko-KR"/>
          </a:p>
          <a:p>
            <a:endParaRPr lang="ko-KR" altLang="en-US">
              <a:ea typeface="맑은 고딕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80B9F3-F6C7-456E-9AA6-0F614A274F6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49p</a:t>
            </a:r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09C3E7E9-A89E-4292-9616-5C6489930AE7}"/>
              </a:ext>
            </a:extLst>
          </p:cNvPr>
          <p:cNvSpPr/>
          <p:nvPr/>
        </p:nvSpPr>
        <p:spPr>
          <a:xfrm>
            <a:off x="9024798" y="2713233"/>
            <a:ext cx="1565447" cy="1565447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/>
              <a:t>CPU</a:t>
            </a:r>
            <a:endParaRPr lang="ko-KR" altLang="en-US" sz="4800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3AE26063-18A2-4538-96AC-687813A4A3AB}"/>
              </a:ext>
            </a:extLst>
          </p:cNvPr>
          <p:cNvSpPr/>
          <p:nvPr/>
        </p:nvSpPr>
        <p:spPr>
          <a:xfrm>
            <a:off x="6708710" y="4487454"/>
            <a:ext cx="1278208" cy="6749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Task 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2B554AF0-C5E0-47BE-B842-EC2BDC6C3D58}"/>
              </a:ext>
            </a:extLst>
          </p:cNvPr>
          <p:cNvSpPr/>
          <p:nvPr/>
        </p:nvSpPr>
        <p:spPr>
          <a:xfrm>
            <a:off x="8385694" y="5392616"/>
            <a:ext cx="1278208" cy="6749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Task 2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39950266-6D0C-4AC5-A4E4-3870A4726F67}"/>
              </a:ext>
            </a:extLst>
          </p:cNvPr>
          <p:cNvSpPr/>
          <p:nvPr/>
        </p:nvSpPr>
        <p:spPr>
          <a:xfrm>
            <a:off x="10653342" y="5202238"/>
            <a:ext cx="1278208" cy="6749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Task 3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B8251161-4598-42AE-B07B-C34E107B5542}"/>
              </a:ext>
            </a:extLst>
          </p:cNvPr>
          <p:cNvGrpSpPr/>
          <p:nvPr/>
        </p:nvGrpSpPr>
        <p:grpSpPr>
          <a:xfrm rot="19737966">
            <a:off x="7972657" y="4276769"/>
            <a:ext cx="994876" cy="57521"/>
            <a:chOff x="6867331" y="697562"/>
            <a:chExt cx="2004411" cy="39556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F775C70C-32ED-4B76-B79B-30F17BE643C0}"/>
                </a:ext>
              </a:extLst>
            </p:cNvPr>
            <p:cNvCxnSpPr/>
            <p:nvPr/>
          </p:nvCxnSpPr>
          <p:spPr>
            <a:xfrm>
              <a:off x="6867331" y="737118"/>
              <a:ext cx="1959428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BB904E8B-94A0-4B6E-8859-479C0F01039E}"/>
                </a:ext>
              </a:extLst>
            </p:cNvPr>
            <p:cNvCxnSpPr>
              <a:cxnSpLocks/>
            </p:cNvCxnSpPr>
            <p:nvPr/>
          </p:nvCxnSpPr>
          <p:spPr>
            <a:xfrm rot="1862034">
              <a:off x="8462981" y="697562"/>
              <a:ext cx="408761" cy="799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A65FCF2-CAAF-4D95-8C69-5003EADD928F}"/>
              </a:ext>
            </a:extLst>
          </p:cNvPr>
          <p:cNvGrpSpPr/>
          <p:nvPr/>
        </p:nvGrpSpPr>
        <p:grpSpPr>
          <a:xfrm rot="17677519">
            <a:off x="8699776" y="4803803"/>
            <a:ext cx="994876" cy="57521"/>
            <a:chOff x="6867331" y="697562"/>
            <a:chExt cx="2004411" cy="39556"/>
          </a:xfrm>
        </p:grpSpPr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91514817-82DB-420E-8C83-A31DFBFA7679}"/>
                </a:ext>
              </a:extLst>
            </p:cNvPr>
            <p:cNvCxnSpPr/>
            <p:nvPr/>
          </p:nvCxnSpPr>
          <p:spPr>
            <a:xfrm>
              <a:off x="6867331" y="737118"/>
              <a:ext cx="1959428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E55C3198-8762-4CF5-8553-FABCE82C1D2D}"/>
                </a:ext>
              </a:extLst>
            </p:cNvPr>
            <p:cNvCxnSpPr>
              <a:cxnSpLocks/>
            </p:cNvCxnSpPr>
            <p:nvPr/>
          </p:nvCxnSpPr>
          <p:spPr>
            <a:xfrm rot="1862034">
              <a:off x="8462981" y="697562"/>
              <a:ext cx="408761" cy="799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2F8CA5F4-3F41-46F8-9E25-EFE6F62B0C13}"/>
              </a:ext>
            </a:extLst>
          </p:cNvPr>
          <p:cNvGrpSpPr/>
          <p:nvPr/>
        </p:nvGrpSpPr>
        <p:grpSpPr>
          <a:xfrm rot="14427409">
            <a:off x="10155904" y="4722499"/>
            <a:ext cx="994876" cy="57521"/>
            <a:chOff x="6867331" y="697562"/>
            <a:chExt cx="2004411" cy="39556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155B6746-445A-4AC4-BF20-EE63175FEC8F}"/>
                </a:ext>
              </a:extLst>
            </p:cNvPr>
            <p:cNvCxnSpPr/>
            <p:nvPr/>
          </p:nvCxnSpPr>
          <p:spPr>
            <a:xfrm>
              <a:off x="6867331" y="737118"/>
              <a:ext cx="1959428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07BC5317-36C2-4B67-A6FC-258F8B56DE00}"/>
                </a:ext>
              </a:extLst>
            </p:cNvPr>
            <p:cNvCxnSpPr>
              <a:cxnSpLocks/>
            </p:cNvCxnSpPr>
            <p:nvPr/>
          </p:nvCxnSpPr>
          <p:spPr>
            <a:xfrm rot="1862034">
              <a:off x="8462981" y="697562"/>
              <a:ext cx="408761" cy="799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48101C9-4CA5-440F-8B8E-841B3F98882D}"/>
              </a:ext>
            </a:extLst>
          </p:cNvPr>
          <p:cNvGrpSpPr/>
          <p:nvPr/>
        </p:nvGrpSpPr>
        <p:grpSpPr>
          <a:xfrm rot="8940637">
            <a:off x="8056735" y="4420510"/>
            <a:ext cx="992211" cy="52481"/>
            <a:chOff x="6867331" y="684637"/>
            <a:chExt cx="1999041" cy="52481"/>
          </a:xfrm>
        </p:grpSpPr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4BCAADCB-4BDF-46CF-88E9-7A8BA90EDB05}"/>
                </a:ext>
              </a:extLst>
            </p:cNvPr>
            <p:cNvCxnSpPr/>
            <p:nvPr/>
          </p:nvCxnSpPr>
          <p:spPr>
            <a:xfrm>
              <a:off x="6867331" y="737118"/>
              <a:ext cx="1959428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297F7943-8984-47EB-9EDF-7B6F3D5B6ABC}"/>
                </a:ext>
              </a:extLst>
            </p:cNvPr>
            <p:cNvCxnSpPr>
              <a:cxnSpLocks/>
            </p:cNvCxnSpPr>
            <p:nvPr/>
          </p:nvCxnSpPr>
          <p:spPr>
            <a:xfrm rot="1862034">
              <a:off x="8457611" y="684637"/>
              <a:ext cx="408761" cy="799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A97DCB93-664B-4A00-BE0F-A404E874F29C}"/>
              </a:ext>
            </a:extLst>
          </p:cNvPr>
          <p:cNvGrpSpPr/>
          <p:nvPr/>
        </p:nvGrpSpPr>
        <p:grpSpPr>
          <a:xfrm rot="6839765">
            <a:off x="8860470" y="4852407"/>
            <a:ext cx="992211" cy="52481"/>
            <a:chOff x="6867331" y="684637"/>
            <a:chExt cx="1999041" cy="52481"/>
          </a:xfrm>
        </p:grpSpPr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9453154D-DC8E-44C8-9509-02209948E079}"/>
                </a:ext>
              </a:extLst>
            </p:cNvPr>
            <p:cNvCxnSpPr/>
            <p:nvPr/>
          </p:nvCxnSpPr>
          <p:spPr>
            <a:xfrm>
              <a:off x="6867331" y="737118"/>
              <a:ext cx="1959428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3CFC0F05-3F16-4D0C-AF2E-B345602B2CF4}"/>
                </a:ext>
              </a:extLst>
            </p:cNvPr>
            <p:cNvCxnSpPr>
              <a:cxnSpLocks/>
            </p:cNvCxnSpPr>
            <p:nvPr/>
          </p:nvCxnSpPr>
          <p:spPr>
            <a:xfrm rot="1862034">
              <a:off x="8457611" y="684637"/>
              <a:ext cx="408761" cy="799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AFCBEB5-52B4-48D8-9217-16D57D96E42B}"/>
              </a:ext>
            </a:extLst>
          </p:cNvPr>
          <p:cNvGrpSpPr/>
          <p:nvPr/>
        </p:nvGrpSpPr>
        <p:grpSpPr>
          <a:xfrm rot="3599891">
            <a:off x="10294277" y="4639720"/>
            <a:ext cx="992211" cy="52481"/>
            <a:chOff x="6867331" y="684637"/>
            <a:chExt cx="1999041" cy="52481"/>
          </a:xfrm>
        </p:grpSpPr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3FB94FA0-D64C-4470-8756-861228A17E71}"/>
                </a:ext>
              </a:extLst>
            </p:cNvPr>
            <p:cNvCxnSpPr/>
            <p:nvPr/>
          </p:nvCxnSpPr>
          <p:spPr>
            <a:xfrm>
              <a:off x="6867331" y="737118"/>
              <a:ext cx="1959428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1F2AE27F-7732-4ABA-B419-D29C4E6D1F0E}"/>
                </a:ext>
              </a:extLst>
            </p:cNvPr>
            <p:cNvCxnSpPr>
              <a:cxnSpLocks/>
            </p:cNvCxnSpPr>
            <p:nvPr/>
          </p:nvCxnSpPr>
          <p:spPr>
            <a:xfrm rot="1862034">
              <a:off x="8457611" y="684637"/>
              <a:ext cx="408761" cy="799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날짜 개체 틀 10">
            <a:extLst>
              <a:ext uri="{FF2B5EF4-FFF2-40B4-BE49-F238E27FC236}">
                <a16:creationId xmlns:a16="http://schemas.microsoft.com/office/drawing/2014/main" id="{EC7C550D-8D1C-486C-A90C-B202DB520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8858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7" y="498809"/>
            <a:ext cx="4282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rgbClr val="0070C0"/>
                </a:solidFill>
              </a:rPr>
              <a:t>제한적 직접 실행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D48216F-BFEE-400A-98F0-F5644C640214}"/>
              </a:ext>
            </a:extLst>
          </p:cNvPr>
          <p:cNvSpPr txBox="1"/>
          <p:nvPr/>
        </p:nvSpPr>
        <p:spPr>
          <a:xfrm>
            <a:off x="278360" y="1767055"/>
            <a:ext cx="11103432" cy="205184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ko-KR" altLang="en-US" sz="2400">
              <a:ea typeface="맑은 고딕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>
                <a:ea typeface="맑은 고딕"/>
              </a:rPr>
              <a:t>운영체제를 거치지 않고 </a:t>
            </a:r>
            <a:r>
              <a:rPr lang="en-US" altLang="ko-KR">
                <a:ea typeface="맑은 고딕"/>
              </a:rPr>
              <a:t>CPU</a:t>
            </a:r>
            <a:r>
              <a:rPr lang="ko-KR" altLang="en-US">
                <a:ea typeface="맑은 고딕"/>
              </a:rPr>
              <a:t> 상에서 직접 실행</a:t>
            </a: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>
                <a:ea typeface="맑은 고딕"/>
              </a:rPr>
              <a:t>하지만 사용자모드와 커널 모드를 구분함으로써 프로세스가 </a:t>
            </a:r>
            <a:r>
              <a:rPr lang="ko-KR" altLang="en-US" err="1">
                <a:ea typeface="맑은 고딕"/>
              </a:rPr>
              <a:t>CPU나</a:t>
            </a:r>
            <a:r>
              <a:rPr lang="ko-KR" altLang="en-US">
                <a:ea typeface="맑은 고딕"/>
              </a:rPr>
              <a:t> 메모리와 같은 중요한 내용을 함부로 사용하는 것을 막기 위한 직접 실행</a:t>
            </a:r>
            <a:endParaRPr lang="en-US" altLang="ko-KR">
              <a:ea typeface="맑은 고딕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/>
          </a:p>
          <a:p>
            <a:endParaRPr lang="en-US" altLang="ko-K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50A613-8224-4C3C-BA16-7D6C4CAF258A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49p</a:t>
            </a: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4271438-D391-4A9A-989B-5F6D12C66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2960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7" y="498809"/>
            <a:ext cx="4282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rgbClr val="0070C0"/>
                </a:solidFill>
              </a:rPr>
              <a:t>직접 실행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D48216F-BFEE-400A-98F0-F5644C640214}"/>
              </a:ext>
            </a:extLst>
          </p:cNvPr>
          <p:cNvSpPr txBox="1"/>
          <p:nvPr/>
        </p:nvSpPr>
        <p:spPr>
          <a:xfrm>
            <a:off x="278360" y="1709905"/>
            <a:ext cx="11103432" cy="187743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ko-KR" altLang="en-US" sz="2400" dirty="0">
              <a:ea typeface="맑은 고딕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dirty="0">
                <a:ea typeface="맑은 고딕"/>
              </a:rPr>
              <a:t>운영체제를 거치지 않고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 상에서 직접 실행</a:t>
            </a:r>
            <a:endParaRPr lang="en-US" altLang="ko-KR" dirty="0"/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dirty="0">
                <a:ea typeface="맑은 고딕"/>
              </a:rPr>
              <a:t>직접 실행의 장점</a:t>
            </a:r>
            <a:r>
              <a:rPr lang="en-US" altLang="ko-KR" dirty="0">
                <a:ea typeface="맑은 고딕"/>
              </a:rPr>
              <a:t>: </a:t>
            </a:r>
            <a:r>
              <a:rPr lang="ko-KR" altLang="en-US" dirty="0">
                <a:ea typeface="맑은 고딕"/>
              </a:rPr>
              <a:t>빠르게 실행됨</a:t>
            </a:r>
            <a:r>
              <a:rPr lang="en-US" altLang="ko-KR" dirty="0">
                <a:ea typeface="맑은 고딕"/>
              </a:rPr>
              <a:t> </a:t>
            </a:r>
            <a:endParaRPr lang="en-US" altLang="ko-KR" dirty="0"/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dirty="0">
                <a:ea typeface="맑은 고딕"/>
              </a:rPr>
              <a:t>직접 실행의 단점</a:t>
            </a:r>
            <a:r>
              <a:rPr lang="en-US" altLang="ko-KR" dirty="0">
                <a:ea typeface="맑은 고딕"/>
              </a:rPr>
              <a:t>: </a:t>
            </a:r>
            <a:r>
              <a:rPr lang="ko-KR" altLang="en-US" dirty="0">
                <a:ea typeface="맑은 고딕"/>
              </a:rPr>
              <a:t>효율적이나 프로세스가 무한히 돌거나 자원 독점 가능성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D56B64-CC7B-4567-8EB8-972EFB6401E3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49p</a:t>
            </a:r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E83CAB0-70DE-42B3-97E9-E65C3003EF29}"/>
              </a:ext>
            </a:extLst>
          </p:cNvPr>
          <p:cNvSpPr/>
          <p:nvPr/>
        </p:nvSpPr>
        <p:spPr>
          <a:xfrm>
            <a:off x="5067535" y="3581285"/>
            <a:ext cx="2056929" cy="205692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600"/>
              <a:t>CPU</a:t>
            </a:r>
            <a:endParaRPr lang="ko-KR" altLang="en-US" sz="660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7F9104C-C854-484D-B484-15E81F1CA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469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4">
            <a:extLst>
              <a:ext uri="{FF2B5EF4-FFF2-40B4-BE49-F238E27FC236}">
                <a16:creationId xmlns:a16="http://schemas.microsoft.com/office/drawing/2014/main" id="{171049BA-C55A-1A82-359F-EF6CB1E39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367" y="2077228"/>
            <a:ext cx="5741383" cy="3578879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7" y="498809"/>
            <a:ext cx="4693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rgbClr val="0070C0"/>
                </a:solidFill>
              </a:rPr>
              <a:t>직접 실행 프로토콜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9068058-8DFB-4955-AB09-BB51E85392B6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50p</a:t>
            </a:r>
            <a:endParaRPr lang="ko-KR" altLang="en-US"/>
          </a:p>
        </p:txBody>
      </p:sp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548C4117-DB55-4B71-BC61-F9D710125ACF}"/>
              </a:ext>
            </a:extLst>
          </p:cNvPr>
          <p:cNvCxnSpPr>
            <a:cxnSpLocks/>
          </p:cNvCxnSpPr>
          <p:nvPr/>
        </p:nvCxnSpPr>
        <p:spPr>
          <a:xfrm>
            <a:off x="2463778" y="4132330"/>
            <a:ext cx="854280" cy="400341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827252C-1170-4C04-9F68-05905C91B8B0}"/>
              </a:ext>
            </a:extLst>
          </p:cNvPr>
          <p:cNvSpPr txBox="1"/>
          <p:nvPr/>
        </p:nvSpPr>
        <p:spPr>
          <a:xfrm>
            <a:off x="2890918" y="3816218"/>
            <a:ext cx="363893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dirty="0">
                <a:ea typeface="맑은 고딕"/>
              </a:rPr>
              <a:t>프로세스에게 </a:t>
            </a:r>
            <a:r>
              <a:rPr lang="ko-KR" altLang="en-US" dirty="0">
                <a:solidFill>
                  <a:srgbClr val="FF0000"/>
                </a:solidFill>
                <a:ea typeface="맑은 고딕"/>
              </a:rPr>
              <a:t>모든 권한</a:t>
            </a:r>
            <a:r>
              <a:rPr lang="ko-KR" altLang="en-US" dirty="0">
                <a:ea typeface="맑은 고딕"/>
              </a:rPr>
              <a:t>을 줌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D150A8-7571-4261-A75D-B15966828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571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7" y="498809"/>
            <a:ext cx="569070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>
                <a:solidFill>
                  <a:srgbClr val="0070C0"/>
                </a:solidFill>
                <a:ea typeface="맑은 고딕"/>
              </a:rPr>
              <a:t>직접 실행 문제점 1</a:t>
            </a:r>
            <a:endParaRPr lang="ko-KR" altLang="en-US" sz="3600" b="1">
              <a:solidFill>
                <a:srgbClr val="0070C0"/>
              </a:solidFill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B6B9A4F-5C9E-4D23-9F0F-D3C8644524D4}"/>
              </a:ext>
            </a:extLst>
          </p:cNvPr>
          <p:cNvSpPr txBox="1"/>
          <p:nvPr/>
        </p:nvSpPr>
        <p:spPr>
          <a:xfrm>
            <a:off x="278362" y="2060903"/>
            <a:ext cx="10916818" cy="112851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>
                <a:ea typeface="맑은 고딕"/>
              </a:rPr>
              <a:t>만약 프로세스가 특수한 종류의 연산을 수행하길 원할 때</a:t>
            </a:r>
            <a:r>
              <a:rPr lang="en-US" altLang="ko-KR"/>
              <a:t> </a:t>
            </a:r>
            <a:r>
              <a:rPr lang="ko-KR" altLang="en-US">
                <a:ea typeface="맑은 고딕"/>
              </a:rPr>
              <a:t>프로세스가 원하는 대로 할 수 있게 방치</a:t>
            </a:r>
            <a:endParaRPr lang="en-US" altLang="ko-KR">
              <a:ea typeface="맑은 고딕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>
                <a:ea typeface="맑은 고딕"/>
              </a:rPr>
              <a:t>프로세스가 아무 파일에 접근하고</a:t>
            </a:r>
            <a:r>
              <a:rPr lang="en-US" altLang="ko-KR">
                <a:ea typeface="맑은 고딕"/>
              </a:rPr>
              <a:t>, </a:t>
            </a:r>
            <a:r>
              <a:rPr lang="ko-KR" altLang="en-US">
                <a:ea typeface="맑은 고딕"/>
              </a:rPr>
              <a:t>메모리를 수정한다면 심각한 오류 발생  </a:t>
            </a:r>
            <a:endParaRPr lang="en-US" altLang="ko-KR">
              <a:ea typeface="맑은 고딕" panose="020B0503020000020004" pitchFamily="34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>
                <a:ea typeface="맑은 고딕"/>
              </a:rPr>
              <a:t>해결하기 위해 사용자 모드와 커널 모드로 구분</a:t>
            </a:r>
            <a:endParaRPr lang="en-US" altLang="ko-KR">
              <a:ea typeface="맑은 고딕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9F059B-1DB2-44B1-8583-A5141C161735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50p</a:t>
            </a:r>
            <a:endParaRPr lang="ko-KR" altLang="en-US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0F8584F1-F3DE-4E68-BB54-54B4BB57C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9964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7" y="498809"/>
            <a:ext cx="5468129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>
                <a:solidFill>
                  <a:srgbClr val="0070C0"/>
                </a:solidFill>
                <a:ea typeface="맑은 고딕"/>
              </a:rPr>
              <a:t>사용자 모드 및 커널 모드</a:t>
            </a:r>
            <a:endParaRPr lang="ko-KR" altLang="en-US" sz="3600" b="1" err="1">
              <a:solidFill>
                <a:srgbClr val="0070C0"/>
              </a:solidFill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4307EF9-3155-461E-ABD9-9AC501C5E20D}"/>
              </a:ext>
            </a:extLst>
          </p:cNvPr>
          <p:cNvSpPr txBox="1"/>
          <p:nvPr/>
        </p:nvSpPr>
        <p:spPr>
          <a:xfrm>
            <a:off x="278362" y="2018647"/>
            <a:ext cx="11369156" cy="10259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>
                <a:ea typeface="맑은 고딕"/>
              </a:rPr>
              <a:t>사용자 모드 : 사용자 모드에서 실행되는 코드는 할 수 있는 일이 제한</a:t>
            </a:r>
            <a:endParaRPr lang="en-US" altLang="ko-KR"/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>
                <a:ea typeface="맑은 고딕"/>
              </a:rPr>
              <a:t>커널 모드 : </a:t>
            </a:r>
            <a:r>
              <a:rPr lang="ko-KR">
                <a:latin typeface="Malgun Gothic"/>
                <a:ea typeface="Malgun Gothic"/>
              </a:rPr>
              <a:t>사용자 모드와 대비되는 모드</a:t>
            </a:r>
            <a:r>
              <a:rPr lang="en-US" altLang="ko-KR">
                <a:latin typeface="Malgun Gothic"/>
                <a:ea typeface="+mn-lt"/>
              </a:rPr>
              <a:t>, </a:t>
            </a:r>
            <a:r>
              <a:rPr lang="ko-KR">
                <a:latin typeface="Malgun Gothic"/>
                <a:ea typeface="Malgun Gothic"/>
              </a:rPr>
              <a:t>운영체제의 중요한 코드들이 실행</a:t>
            </a:r>
            <a:r>
              <a:rPr lang="en-US" altLang="ko-KR">
                <a:latin typeface="Malgun Gothic"/>
                <a:ea typeface="+mn-lt"/>
              </a:rPr>
              <a:t>, </a:t>
            </a:r>
            <a:r>
              <a:rPr lang="ko-KR">
                <a:latin typeface="Malgun Gothic"/>
                <a:ea typeface="Malgun Gothic"/>
              </a:rPr>
              <a:t>이 모드에서 실행되는 코드는 모든 작업을 수행 가능</a:t>
            </a:r>
            <a:endParaRPr lang="ko-KR" altLang="en-US">
              <a:ea typeface="맑은 고딕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054636-48EF-4B8E-BE86-573D69C85098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51p</a:t>
            </a:r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7EB135A-CBE3-CE9E-B04F-40DD350BB681}"/>
              </a:ext>
            </a:extLst>
          </p:cNvPr>
          <p:cNvSpPr/>
          <p:nvPr/>
        </p:nvSpPr>
        <p:spPr>
          <a:xfrm>
            <a:off x="1647824" y="3429000"/>
            <a:ext cx="4100221" cy="14859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19EFADF-CC64-D33D-13B8-88A1455E1F1A}"/>
              </a:ext>
            </a:extLst>
          </p:cNvPr>
          <p:cNvSpPr/>
          <p:nvPr/>
        </p:nvSpPr>
        <p:spPr>
          <a:xfrm>
            <a:off x="5748045" y="3429000"/>
            <a:ext cx="4091280" cy="1485900"/>
          </a:xfrm>
          <a:prstGeom prst="rect">
            <a:avLst/>
          </a:prstGeom>
          <a:solidFill>
            <a:schemeClr val="bg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ADFE63-6750-60F4-BD8C-F05AD516ECCF}"/>
              </a:ext>
            </a:extLst>
          </p:cNvPr>
          <p:cNvSpPr txBox="1"/>
          <p:nvPr/>
        </p:nvSpPr>
        <p:spPr>
          <a:xfrm>
            <a:off x="2324100" y="3914976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2800">
                <a:ea typeface="맑은 고딕"/>
              </a:rPr>
              <a:t>사용자 모드</a:t>
            </a:r>
            <a:endParaRPr lang="ko-KR" altLang="en-US" sz="28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4A561-1709-81DE-7D59-01C6728F1347}"/>
              </a:ext>
            </a:extLst>
          </p:cNvPr>
          <p:cNvSpPr txBox="1"/>
          <p:nvPr/>
        </p:nvSpPr>
        <p:spPr>
          <a:xfrm>
            <a:off x="6419850" y="3914976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2800">
                <a:ea typeface="맑은 고딕"/>
              </a:rPr>
              <a:t>커널 모드</a:t>
            </a: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B7CCB7DC-61BE-448B-AD6E-01B68D703796}"/>
              </a:ext>
            </a:extLst>
          </p:cNvPr>
          <p:cNvCxnSpPr>
            <a:cxnSpLocks/>
          </p:cNvCxnSpPr>
          <p:nvPr/>
        </p:nvCxnSpPr>
        <p:spPr>
          <a:xfrm>
            <a:off x="1647825" y="5153025"/>
            <a:ext cx="8191500" cy="28575"/>
          </a:xfrm>
          <a:prstGeom prst="straightConnector1">
            <a:avLst/>
          </a:prstGeom>
          <a:ln w="38100">
            <a:solidFill>
              <a:srgbClr val="0070C0"/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46B264CF-136A-3A79-5E0B-473FB4F11BE8}"/>
              </a:ext>
            </a:extLst>
          </p:cNvPr>
          <p:cNvGrpSpPr/>
          <p:nvPr/>
        </p:nvGrpSpPr>
        <p:grpSpPr>
          <a:xfrm>
            <a:off x="1647825" y="5553075"/>
            <a:ext cx="4100220" cy="317302"/>
            <a:chOff x="1647825" y="5172075"/>
            <a:chExt cx="3657600" cy="317302"/>
          </a:xfrm>
        </p:grpSpPr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657090B6-730A-339C-0D45-FBDA2555EA43}"/>
                </a:ext>
              </a:extLst>
            </p:cNvPr>
            <p:cNvCxnSpPr/>
            <p:nvPr/>
          </p:nvCxnSpPr>
          <p:spPr>
            <a:xfrm>
              <a:off x="1647825" y="5172075"/>
              <a:ext cx="3657600" cy="9525"/>
            </a:xfrm>
            <a:prstGeom prst="straightConnector1">
              <a:avLst/>
            </a:prstGeom>
            <a:ln w="38100">
              <a:solidFill>
                <a:srgbClr val="0070C0"/>
              </a:solidFill>
              <a:prstDash val="sys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FC6259A-4B40-12D8-3308-09F1C7BFD991}"/>
                </a:ext>
              </a:extLst>
            </p:cNvPr>
            <p:cNvSpPr txBox="1"/>
            <p:nvPr/>
          </p:nvSpPr>
          <p:spPr>
            <a:xfrm>
              <a:off x="2105025" y="5181600"/>
              <a:ext cx="2743200" cy="307777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ko-KR" altLang="en-US" sz="1400">
                  <a:ea typeface="맑은 고딕"/>
                </a:rPr>
                <a:t>사용자 모드에서 접근가능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A312554C-E801-B2F2-434F-A1D7C2A8FA77}"/>
              </a:ext>
            </a:extLst>
          </p:cNvPr>
          <p:cNvSpPr txBox="1"/>
          <p:nvPr/>
        </p:nvSpPr>
        <p:spPr>
          <a:xfrm>
            <a:off x="6419850" y="5162550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400">
                <a:ea typeface="맑은 고딕"/>
              </a:rPr>
              <a:t>커널 모드에서 접근가능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392BA0EF-877E-4B4B-8211-C2E6E68B96DA}"/>
              </a:ext>
            </a:extLst>
          </p:cNvPr>
          <p:cNvCxnSpPr>
            <a:cxnSpLocks/>
          </p:cNvCxnSpPr>
          <p:nvPr/>
        </p:nvCxnSpPr>
        <p:spPr>
          <a:xfrm>
            <a:off x="5748045" y="3116424"/>
            <a:ext cx="0" cy="2753953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E599542A-0772-4743-8813-309D9F6EC17E}"/>
              </a:ext>
            </a:extLst>
          </p:cNvPr>
          <p:cNvGrpSpPr/>
          <p:nvPr/>
        </p:nvGrpSpPr>
        <p:grpSpPr>
          <a:xfrm>
            <a:off x="5748045" y="5557837"/>
            <a:ext cx="4100220" cy="317302"/>
            <a:chOff x="1647825" y="5172075"/>
            <a:chExt cx="3657600" cy="317302"/>
          </a:xfrm>
        </p:grpSpPr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4BCD9C73-3007-4485-9448-62B8D61CF09A}"/>
                </a:ext>
              </a:extLst>
            </p:cNvPr>
            <p:cNvCxnSpPr/>
            <p:nvPr/>
          </p:nvCxnSpPr>
          <p:spPr>
            <a:xfrm>
              <a:off x="1647825" y="5172075"/>
              <a:ext cx="3657600" cy="9525"/>
            </a:xfrm>
            <a:prstGeom prst="straightConnector1">
              <a:avLst/>
            </a:prstGeom>
            <a:ln w="38100">
              <a:solidFill>
                <a:srgbClr val="FF0000"/>
              </a:solidFill>
              <a:prstDash val="sys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A7C5A28-7F8E-4E65-B509-66796437A615}"/>
                </a:ext>
              </a:extLst>
            </p:cNvPr>
            <p:cNvSpPr txBox="1"/>
            <p:nvPr/>
          </p:nvSpPr>
          <p:spPr>
            <a:xfrm>
              <a:off x="2105025" y="5181600"/>
              <a:ext cx="2743200" cy="307777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ko-KR" altLang="en-US" sz="1400">
                  <a:ea typeface="맑은 고딕"/>
                </a:rPr>
                <a:t>사용자 모드에서 접근불가</a:t>
              </a:r>
            </a:p>
          </p:txBody>
        </p:sp>
      </p:grp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9193C401-4C07-4D9D-B5B2-2741DC700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816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64A23BF-ACC4-45CA-8A52-D16D30DA3582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289F2-2223-4A11-819E-E91B6274C026}"/>
              </a:ext>
            </a:extLst>
          </p:cNvPr>
          <p:cNvSpPr txBox="1"/>
          <p:nvPr/>
        </p:nvSpPr>
        <p:spPr>
          <a:xfrm>
            <a:off x="167951" y="270588"/>
            <a:ext cx="193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bg1"/>
                </a:solidFill>
              </a:rPr>
              <a:t>Contents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088BC3-7A06-4723-BA6F-6C7286F5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C085936-7F3E-4D72-A5BD-88653C3D76E1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5C00E-C226-4A03-B7FF-C296F25BF387}"/>
              </a:ext>
            </a:extLst>
          </p:cNvPr>
          <p:cNvSpPr txBox="1"/>
          <p:nvPr/>
        </p:nvSpPr>
        <p:spPr>
          <a:xfrm>
            <a:off x="279917" y="498809"/>
            <a:ext cx="2537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rgbClr val="0070C0"/>
                </a:solidFill>
              </a:rPr>
              <a:t>커널 모드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55EA0F-6ECA-4ECC-B08B-4FDA5D6F095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A2BC19C-A7BE-4163-8A5F-1AFB8D866B43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58FCC9-0996-4BC1-BE64-EE27992B9BB5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C540CBD-B510-4EC5-962C-A8D452EF7823}"/>
              </a:ext>
            </a:extLst>
          </p:cNvPr>
          <p:cNvSpPr txBox="1"/>
          <p:nvPr/>
        </p:nvSpPr>
        <p:spPr>
          <a:xfrm>
            <a:off x="278362" y="2069274"/>
            <a:ext cx="10580916" cy="188769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dirty="0">
                <a:ea typeface="맑은 고딕"/>
              </a:rPr>
              <a:t>커널은 시스템 콜을 통하여 자신의 주요 기능을 사용자에게 제공</a:t>
            </a: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dirty="0">
                <a:ea typeface="맑은 고딕"/>
              </a:rPr>
              <a:t>시스템 콜을 호출하면 프로그램은 </a:t>
            </a:r>
            <a:r>
              <a:rPr lang="en-US" altLang="ko-KR" dirty="0">
                <a:ea typeface="맑은 고딕"/>
              </a:rPr>
              <a:t>trap </a:t>
            </a:r>
            <a:r>
              <a:rPr lang="ko-KR" altLang="en-US" dirty="0">
                <a:ea typeface="맑은 고딕"/>
              </a:rPr>
              <a:t>명령어 실행</a:t>
            </a: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dirty="0"/>
              <a:t>커널 안으로 분기하며 특권 수준을 커널 모드로 상향조정</a:t>
            </a:r>
            <a:endParaRPr lang="ko-KR" altLang="en-US" dirty="0">
              <a:ea typeface="맑은 고딕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dirty="0">
                <a:ea typeface="맑은 고딕"/>
              </a:rPr>
              <a:t>운영체제가 모든 명령어 실행 할 수 있어 프로세스가 요청한 작업 처리</a:t>
            </a: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 dirty="0"/>
              <a:t>Return-from-trap </a:t>
            </a:r>
            <a:r>
              <a:rPr lang="ko-KR" altLang="en-US" dirty="0"/>
              <a:t>을 통해 다시 사용자 모드로 리턴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302CA6-C760-4F9F-B268-40D938A9EEA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책 </a:t>
            </a:r>
            <a:r>
              <a:rPr lang="en-US" altLang="ko-KR"/>
              <a:t>51p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2EDB33-4C0D-45C0-9300-5CCA882CC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32108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1134</Words>
  <Application>Microsoft Office PowerPoint</Application>
  <PresentationFormat>와이드스크린</PresentationFormat>
  <Paragraphs>325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4" baseType="lpstr">
      <vt:lpstr>맑은 고딕</vt:lpstr>
      <vt:lpstr>맑은 고딕</vt:lpstr>
      <vt:lpstr>Arial</vt:lpstr>
      <vt:lpstr>Wingdings</vt:lpstr>
      <vt:lpstr>Office 테마</vt:lpstr>
      <vt:lpstr>Operating System Direct Execution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Operating System Direct Execution</dc:title>
  <dc:creator>신 재하</dc:creator>
  <cp:lastModifiedBy>신 재하</cp:lastModifiedBy>
  <cp:revision>1</cp:revision>
  <dcterms:created xsi:type="dcterms:W3CDTF">2022-03-15T06:41:21Z</dcterms:created>
  <dcterms:modified xsi:type="dcterms:W3CDTF">2022-03-22T09:02:47Z</dcterms:modified>
</cp:coreProperties>
</file>